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316" r:id="rId4"/>
    <p:sldId id="317" r:id="rId5"/>
    <p:sldId id="271" r:id="rId6"/>
    <p:sldId id="299" r:id="rId7"/>
    <p:sldId id="306" r:id="rId8"/>
    <p:sldId id="307" r:id="rId9"/>
    <p:sldId id="270" r:id="rId10"/>
    <p:sldId id="273" r:id="rId11"/>
    <p:sldId id="292" r:id="rId12"/>
    <p:sldId id="298" r:id="rId13"/>
    <p:sldId id="320" r:id="rId14"/>
    <p:sldId id="288" r:id="rId15"/>
    <p:sldId id="314" r:id="rId16"/>
    <p:sldId id="289" r:id="rId17"/>
    <p:sldId id="290" r:id="rId18"/>
    <p:sldId id="321" r:id="rId19"/>
    <p:sldId id="293" r:id="rId20"/>
    <p:sldId id="308" r:id="rId21"/>
    <p:sldId id="309" r:id="rId22"/>
    <p:sldId id="324" r:id="rId23"/>
    <p:sldId id="322" r:id="rId24"/>
    <p:sldId id="291" r:id="rId25"/>
    <p:sldId id="315" r:id="rId26"/>
    <p:sldId id="280" r:id="rId27"/>
    <p:sldId id="328" r:id="rId28"/>
    <p:sldId id="282" r:id="rId29"/>
    <p:sldId id="329" r:id="rId30"/>
    <p:sldId id="305" r:id="rId31"/>
    <p:sldId id="301" r:id="rId32"/>
    <p:sldId id="283" r:id="rId33"/>
    <p:sldId id="284" r:id="rId34"/>
    <p:sldId id="287" r:id="rId35"/>
    <p:sldId id="325" r:id="rId36"/>
    <p:sldId id="294" r:id="rId37"/>
    <p:sldId id="295" r:id="rId38"/>
    <p:sldId id="296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7E0000"/>
    <a:srgbClr val="FDDACB"/>
    <a:srgbClr val="FFCCFF"/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6974-3AC2-4B6F-B57B-142B0AB4D51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3EB05D-9B24-48C5-8854-32F41898166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4800" dirty="0" smtClean="0"/>
            <a:t>Basic</a:t>
          </a:r>
          <a:endParaRPr lang="en-US" sz="4800" dirty="0"/>
        </a:p>
      </dgm:t>
    </dgm:pt>
    <dgm:pt modelId="{147E3820-7476-4E41-B995-F57E05998415}" type="parTrans" cxnId="{9C9643CB-DFA2-45DF-A0CA-8D548E62B7E5}">
      <dgm:prSet/>
      <dgm:spPr/>
      <dgm:t>
        <a:bodyPr/>
        <a:lstStyle/>
        <a:p>
          <a:endParaRPr lang="en-US"/>
        </a:p>
      </dgm:t>
    </dgm:pt>
    <dgm:pt modelId="{325DA6DF-A47D-4401-A3FE-BEE322E28244}" type="sibTrans" cxnId="{9C9643CB-DFA2-45DF-A0CA-8D548E62B7E5}">
      <dgm:prSet/>
      <dgm:spPr/>
      <dgm:t>
        <a:bodyPr/>
        <a:lstStyle/>
        <a:p>
          <a:endParaRPr lang="en-US"/>
        </a:p>
      </dgm:t>
    </dgm:pt>
    <dgm:pt modelId="{D1619646-DCCB-47A1-BD1B-230C90A0D514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Anyone in facility, without patient contact</a:t>
          </a:r>
          <a:endParaRPr lang="en-US" sz="1800" dirty="0"/>
        </a:p>
      </dgm:t>
    </dgm:pt>
    <dgm:pt modelId="{55D07A3B-72DB-4CEB-9B91-1175D9370C06}" type="parTrans" cxnId="{CC9080C8-4F72-42A9-8778-9386C3871D3F}">
      <dgm:prSet/>
      <dgm:spPr/>
      <dgm:t>
        <a:bodyPr/>
        <a:lstStyle/>
        <a:p>
          <a:endParaRPr lang="en-US"/>
        </a:p>
      </dgm:t>
    </dgm:pt>
    <dgm:pt modelId="{842805D7-FD49-4FDC-958B-FBF148AA0F88}" type="sibTrans" cxnId="{CC9080C8-4F72-42A9-8778-9386C3871D3F}">
      <dgm:prSet/>
      <dgm:spPr/>
      <dgm:t>
        <a:bodyPr/>
        <a:lstStyle/>
        <a:p>
          <a:endParaRPr lang="en-US"/>
        </a:p>
      </dgm:t>
    </dgm:pt>
    <dgm:pt modelId="{FBFE7418-84EC-41E2-97C7-CBA05667503D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Face mask or covering</a:t>
          </a:r>
          <a:endParaRPr lang="en-US" sz="1800" dirty="0"/>
        </a:p>
      </dgm:t>
    </dgm:pt>
    <dgm:pt modelId="{20666E43-6829-4A0F-9E45-7994B67A2467}" type="parTrans" cxnId="{03C84A19-1E4C-4AF8-9E0C-CDC67C6C76C7}">
      <dgm:prSet/>
      <dgm:spPr/>
      <dgm:t>
        <a:bodyPr/>
        <a:lstStyle/>
        <a:p>
          <a:endParaRPr lang="en-US"/>
        </a:p>
      </dgm:t>
    </dgm:pt>
    <dgm:pt modelId="{F9C8CFD3-988C-4939-9949-1C6E4E411442}" type="sibTrans" cxnId="{03C84A19-1E4C-4AF8-9E0C-CDC67C6C76C7}">
      <dgm:prSet/>
      <dgm:spPr/>
      <dgm:t>
        <a:bodyPr/>
        <a:lstStyle/>
        <a:p>
          <a:endParaRPr lang="en-US"/>
        </a:p>
      </dgm:t>
    </dgm:pt>
    <dgm:pt modelId="{228B7FED-7D72-4223-9A28-FC73242B6899}">
      <dgm:prSet phldrT="[Text]" custT="1"/>
      <dgm:spPr>
        <a:solidFill>
          <a:srgbClr val="D2A000"/>
        </a:solidFill>
      </dgm:spPr>
      <dgm:t>
        <a:bodyPr/>
        <a:lstStyle/>
        <a:p>
          <a:r>
            <a:rPr lang="en-US" sz="4800" dirty="0" smtClean="0"/>
            <a:t>Elevated</a:t>
          </a:r>
          <a:endParaRPr lang="en-US" sz="4800" dirty="0"/>
        </a:p>
      </dgm:t>
    </dgm:pt>
    <dgm:pt modelId="{53CEC62F-7965-41CF-8892-2419A19827A0}" type="parTrans" cxnId="{64DB559F-AA33-4CC7-BC04-4A7A2514E81A}">
      <dgm:prSet/>
      <dgm:spPr/>
      <dgm:t>
        <a:bodyPr/>
        <a:lstStyle/>
        <a:p>
          <a:endParaRPr lang="en-US"/>
        </a:p>
      </dgm:t>
    </dgm:pt>
    <dgm:pt modelId="{557E31E9-32BF-4E76-9C8B-BB6C05D82479}" type="sibTrans" cxnId="{64DB559F-AA33-4CC7-BC04-4A7A2514E81A}">
      <dgm:prSet/>
      <dgm:spPr/>
      <dgm:t>
        <a:bodyPr/>
        <a:lstStyle/>
        <a:p>
          <a:endParaRPr lang="en-US"/>
        </a:p>
      </dgm:t>
    </dgm:pt>
    <dgm:pt modelId="{9563BA58-46E6-4A26-B469-CFD78DA1CBB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Anyone in contact with non-COVID-19 patient or suspect </a:t>
          </a:r>
          <a:r>
            <a:rPr lang="en-US" u="sng" dirty="0" smtClean="0"/>
            <a:t>and</a:t>
          </a:r>
          <a:r>
            <a:rPr lang="en-US" dirty="0" smtClean="0"/>
            <a:t> not performing aerosol-generating procedures </a:t>
          </a:r>
          <a:endParaRPr lang="en-US" dirty="0"/>
        </a:p>
      </dgm:t>
    </dgm:pt>
    <dgm:pt modelId="{5664C3FC-6DB1-4944-930A-FA03E66C36D7}" type="parTrans" cxnId="{AAA1A9A2-4B26-4A3B-8482-18D4C20CAE0F}">
      <dgm:prSet/>
      <dgm:spPr/>
      <dgm:t>
        <a:bodyPr/>
        <a:lstStyle/>
        <a:p>
          <a:endParaRPr lang="en-US"/>
        </a:p>
      </dgm:t>
    </dgm:pt>
    <dgm:pt modelId="{9AF8D70D-4779-49E1-A55A-CFA76ACDF716}" type="sibTrans" cxnId="{AAA1A9A2-4B26-4A3B-8482-18D4C20CAE0F}">
      <dgm:prSet/>
      <dgm:spPr/>
      <dgm:t>
        <a:bodyPr/>
        <a:lstStyle/>
        <a:p>
          <a:endParaRPr lang="en-US"/>
        </a:p>
      </dgm:t>
    </dgm:pt>
    <dgm:pt modelId="{B21F20AE-CD4B-47CB-B0A1-37F39D4AF661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Face mask plus eye protection (hand hygiene/gloves under standard precautions</a:t>
          </a:r>
          <a:endParaRPr lang="en-US" dirty="0"/>
        </a:p>
      </dgm:t>
    </dgm:pt>
    <dgm:pt modelId="{531A4C53-AD07-4182-8CBC-727ED23CCCD7}" type="parTrans" cxnId="{DD433FB8-E0A4-453B-ACF5-AD35A49E9885}">
      <dgm:prSet/>
      <dgm:spPr/>
      <dgm:t>
        <a:bodyPr/>
        <a:lstStyle/>
        <a:p>
          <a:endParaRPr lang="en-US"/>
        </a:p>
      </dgm:t>
    </dgm:pt>
    <dgm:pt modelId="{B5E3AF4B-8E71-4D38-B718-FB57955698BB}" type="sibTrans" cxnId="{DD433FB8-E0A4-453B-ACF5-AD35A49E9885}">
      <dgm:prSet/>
      <dgm:spPr/>
      <dgm:t>
        <a:bodyPr/>
        <a:lstStyle/>
        <a:p>
          <a:endParaRPr lang="en-US"/>
        </a:p>
      </dgm:t>
    </dgm:pt>
    <dgm:pt modelId="{1E754DA3-7A49-4314-A34B-58E9A79F5515}">
      <dgm:prSet phldrT="[Text]" custT="1"/>
      <dgm:spPr>
        <a:solidFill>
          <a:srgbClr val="7E0000"/>
        </a:solidFill>
      </dgm:spPr>
      <dgm:t>
        <a:bodyPr/>
        <a:lstStyle/>
        <a:p>
          <a:r>
            <a:rPr lang="en-US" sz="4800" dirty="0" smtClean="0"/>
            <a:t>High</a:t>
          </a:r>
          <a:endParaRPr lang="en-US" sz="4800" dirty="0"/>
        </a:p>
      </dgm:t>
    </dgm:pt>
    <dgm:pt modelId="{C382E44B-EE50-4DE7-A3BC-9D7C05897E63}" type="parTrans" cxnId="{FDACDE70-3746-42A8-B3CF-ED9EEE119F02}">
      <dgm:prSet/>
      <dgm:spPr/>
      <dgm:t>
        <a:bodyPr/>
        <a:lstStyle/>
        <a:p>
          <a:endParaRPr lang="en-US"/>
        </a:p>
      </dgm:t>
    </dgm:pt>
    <dgm:pt modelId="{4F6FE70C-9D9C-468E-A62A-AA0E67011AFF}" type="sibTrans" cxnId="{FDACDE70-3746-42A8-B3CF-ED9EEE119F02}">
      <dgm:prSet/>
      <dgm:spPr/>
      <dgm:t>
        <a:bodyPr/>
        <a:lstStyle/>
        <a:p>
          <a:endParaRPr lang="en-US"/>
        </a:p>
      </dgm:t>
    </dgm:pt>
    <dgm:pt modelId="{434D83D8-87B9-4937-BE12-EE268D6BF279}">
      <dgm:prSet phldrT="[Text]"/>
      <dgm:spPr>
        <a:solidFill>
          <a:srgbClr val="FDDACB">
            <a:alpha val="89804"/>
          </a:srgbClr>
        </a:solidFill>
      </dgm:spPr>
      <dgm:t>
        <a:bodyPr/>
        <a:lstStyle/>
        <a:p>
          <a:r>
            <a:rPr lang="en-US" dirty="0" smtClean="0"/>
            <a:t>Anyone in contact with COVID-19 patient or suspect </a:t>
          </a:r>
          <a:r>
            <a:rPr lang="en-US" u="sng" dirty="0" smtClean="0"/>
            <a:t>or</a:t>
          </a:r>
          <a:r>
            <a:rPr lang="en-US" dirty="0" smtClean="0"/>
            <a:t> performing aerosol-generating procedures on any patient</a:t>
          </a:r>
          <a:endParaRPr lang="en-US" dirty="0"/>
        </a:p>
      </dgm:t>
    </dgm:pt>
    <dgm:pt modelId="{5068F087-16AE-4BE5-9A47-42E6BF3BCF64}" type="parTrans" cxnId="{8D68646D-739D-41B8-96C5-915D67CFFA3B}">
      <dgm:prSet/>
      <dgm:spPr/>
      <dgm:t>
        <a:bodyPr/>
        <a:lstStyle/>
        <a:p>
          <a:endParaRPr lang="en-US"/>
        </a:p>
      </dgm:t>
    </dgm:pt>
    <dgm:pt modelId="{2739DC39-D2FD-476F-BCED-EB3B45E02F1A}" type="sibTrans" cxnId="{8D68646D-739D-41B8-96C5-915D67CFFA3B}">
      <dgm:prSet/>
      <dgm:spPr/>
      <dgm:t>
        <a:bodyPr/>
        <a:lstStyle/>
        <a:p>
          <a:endParaRPr lang="en-US"/>
        </a:p>
      </dgm:t>
    </dgm:pt>
    <dgm:pt modelId="{64B49FE7-495F-42F6-BBF6-2551DF90C888}">
      <dgm:prSet phldrT="[Text]"/>
      <dgm:spPr>
        <a:solidFill>
          <a:srgbClr val="FDDACB">
            <a:alpha val="89804"/>
          </a:srgbClr>
        </a:solidFill>
      </dgm:spPr>
      <dgm:t>
        <a:bodyPr/>
        <a:lstStyle/>
        <a:p>
          <a:r>
            <a:rPr lang="en-US" dirty="0" smtClean="0"/>
            <a:t>Respirator plus eye protection, gloves and gown</a:t>
          </a:r>
          <a:endParaRPr lang="en-US" dirty="0"/>
        </a:p>
      </dgm:t>
    </dgm:pt>
    <dgm:pt modelId="{DE79858E-7B9C-4A43-979B-557A23AB2DD1}" type="parTrans" cxnId="{81739E37-9128-4179-BF2F-1FF59F31D3BC}">
      <dgm:prSet/>
      <dgm:spPr/>
      <dgm:t>
        <a:bodyPr/>
        <a:lstStyle/>
        <a:p>
          <a:endParaRPr lang="en-US"/>
        </a:p>
      </dgm:t>
    </dgm:pt>
    <dgm:pt modelId="{85E9AF17-2111-4851-A096-E478777DF3CF}" type="sibTrans" cxnId="{81739E37-9128-4179-BF2F-1FF59F31D3BC}">
      <dgm:prSet/>
      <dgm:spPr/>
      <dgm:t>
        <a:bodyPr/>
        <a:lstStyle/>
        <a:p>
          <a:endParaRPr lang="en-US"/>
        </a:p>
      </dgm:t>
    </dgm:pt>
    <dgm:pt modelId="{B3154492-279C-4323-9BB6-1FE1EFD2E70F}" type="pres">
      <dgm:prSet presAssocID="{400B6974-3AC2-4B6F-B57B-142B0AB4D519}" presName="Name0" presStyleCnt="0">
        <dgm:presLayoutVars>
          <dgm:dir/>
          <dgm:animLvl val="lvl"/>
          <dgm:resizeHandles val="exact"/>
        </dgm:presLayoutVars>
      </dgm:prSet>
      <dgm:spPr/>
    </dgm:pt>
    <dgm:pt modelId="{FADF65AE-B4EA-4CBD-BA27-7B5576F625C6}" type="pres">
      <dgm:prSet presAssocID="{E53EB05D-9B24-48C5-8854-32F41898166E}" presName="linNode" presStyleCnt="0"/>
      <dgm:spPr/>
    </dgm:pt>
    <dgm:pt modelId="{6A369F8E-C438-40DA-80AB-928BA275E668}" type="pres">
      <dgm:prSet presAssocID="{E53EB05D-9B24-48C5-8854-32F41898166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4056FBD-6A6E-4B42-B296-3399BC28747F}" type="pres">
      <dgm:prSet presAssocID="{E53EB05D-9B24-48C5-8854-32F41898166E}" presName="descendantText" presStyleLbl="alignAccFollowNode1" presStyleIdx="0" presStyleCnt="3">
        <dgm:presLayoutVars>
          <dgm:bulletEnabled val="1"/>
        </dgm:presLayoutVars>
      </dgm:prSet>
      <dgm:spPr/>
    </dgm:pt>
    <dgm:pt modelId="{368B85A1-DA0A-41DE-867B-13CCF919A59B}" type="pres">
      <dgm:prSet presAssocID="{325DA6DF-A47D-4401-A3FE-BEE322E28244}" presName="sp" presStyleCnt="0"/>
      <dgm:spPr/>
    </dgm:pt>
    <dgm:pt modelId="{EDF94F8E-D6AC-4CD1-8BB2-61D59FFDC430}" type="pres">
      <dgm:prSet presAssocID="{228B7FED-7D72-4223-9A28-FC73242B6899}" presName="linNode" presStyleCnt="0"/>
      <dgm:spPr/>
    </dgm:pt>
    <dgm:pt modelId="{A8825362-7358-4C6F-8056-1D63B9FF2D23}" type="pres">
      <dgm:prSet presAssocID="{228B7FED-7D72-4223-9A28-FC73242B689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1A4C247-9D6D-42E3-BB14-B84AD9CAFE21}" type="pres">
      <dgm:prSet presAssocID="{228B7FED-7D72-4223-9A28-FC73242B6899}" presName="descendantText" presStyleLbl="alignAccFollowNode1" presStyleIdx="1" presStyleCnt="3" custScaleY="115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E1EA3-63F2-40F4-A2CA-5F07CDD90280}" type="pres">
      <dgm:prSet presAssocID="{557E31E9-32BF-4E76-9C8B-BB6C05D82479}" presName="sp" presStyleCnt="0"/>
      <dgm:spPr/>
    </dgm:pt>
    <dgm:pt modelId="{B6913F4C-F340-40B1-8B45-4AD1C87B3280}" type="pres">
      <dgm:prSet presAssocID="{1E754DA3-7A49-4314-A34B-58E9A79F5515}" presName="linNode" presStyleCnt="0"/>
      <dgm:spPr/>
    </dgm:pt>
    <dgm:pt modelId="{1CFE1500-4966-487D-9453-9D7E93911DEE}" type="pres">
      <dgm:prSet presAssocID="{1E754DA3-7A49-4314-A34B-58E9A79F551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4C9B1B3-C624-48CE-8912-AF7436BD79AE}" type="pres">
      <dgm:prSet presAssocID="{1E754DA3-7A49-4314-A34B-58E9A79F551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BE250A3-5B89-4289-B088-09E092EDE174}" type="presOf" srcId="{E53EB05D-9B24-48C5-8854-32F41898166E}" destId="{6A369F8E-C438-40DA-80AB-928BA275E668}" srcOrd="0" destOrd="0" presId="urn:microsoft.com/office/officeart/2005/8/layout/vList5"/>
    <dgm:cxn modelId="{AAA1A9A2-4B26-4A3B-8482-18D4C20CAE0F}" srcId="{228B7FED-7D72-4223-9A28-FC73242B6899}" destId="{9563BA58-46E6-4A26-B469-CFD78DA1CBB2}" srcOrd="0" destOrd="0" parTransId="{5664C3FC-6DB1-4944-930A-FA03E66C36D7}" sibTransId="{9AF8D70D-4779-49E1-A55A-CFA76ACDF716}"/>
    <dgm:cxn modelId="{CFA5FBFF-ECAB-40E1-BC44-215408FA7632}" type="presOf" srcId="{FBFE7418-84EC-41E2-97C7-CBA05667503D}" destId="{F4056FBD-6A6E-4B42-B296-3399BC28747F}" srcOrd="0" destOrd="1" presId="urn:microsoft.com/office/officeart/2005/8/layout/vList5"/>
    <dgm:cxn modelId="{CC9080C8-4F72-42A9-8778-9386C3871D3F}" srcId="{E53EB05D-9B24-48C5-8854-32F41898166E}" destId="{D1619646-DCCB-47A1-BD1B-230C90A0D514}" srcOrd="0" destOrd="0" parTransId="{55D07A3B-72DB-4CEB-9B91-1175D9370C06}" sibTransId="{842805D7-FD49-4FDC-958B-FBF148AA0F88}"/>
    <dgm:cxn modelId="{9BB4E004-638D-4333-8EAC-5E5F87ECF34E}" type="presOf" srcId="{1E754DA3-7A49-4314-A34B-58E9A79F5515}" destId="{1CFE1500-4966-487D-9453-9D7E93911DEE}" srcOrd="0" destOrd="0" presId="urn:microsoft.com/office/officeart/2005/8/layout/vList5"/>
    <dgm:cxn modelId="{AD9A9487-C8FC-4FD5-80DF-6457571462B3}" type="presOf" srcId="{9563BA58-46E6-4A26-B469-CFD78DA1CBB2}" destId="{71A4C247-9D6D-42E3-BB14-B84AD9CAFE21}" srcOrd="0" destOrd="0" presId="urn:microsoft.com/office/officeart/2005/8/layout/vList5"/>
    <dgm:cxn modelId="{85149D5A-71C0-4354-B72C-2450B918480E}" type="presOf" srcId="{D1619646-DCCB-47A1-BD1B-230C90A0D514}" destId="{F4056FBD-6A6E-4B42-B296-3399BC28747F}" srcOrd="0" destOrd="0" presId="urn:microsoft.com/office/officeart/2005/8/layout/vList5"/>
    <dgm:cxn modelId="{03C84A19-1E4C-4AF8-9E0C-CDC67C6C76C7}" srcId="{E53EB05D-9B24-48C5-8854-32F41898166E}" destId="{FBFE7418-84EC-41E2-97C7-CBA05667503D}" srcOrd="1" destOrd="0" parTransId="{20666E43-6829-4A0F-9E45-7994B67A2467}" sibTransId="{F9C8CFD3-988C-4939-9949-1C6E4E411442}"/>
    <dgm:cxn modelId="{FDACDE70-3746-42A8-B3CF-ED9EEE119F02}" srcId="{400B6974-3AC2-4B6F-B57B-142B0AB4D519}" destId="{1E754DA3-7A49-4314-A34B-58E9A79F5515}" srcOrd="2" destOrd="0" parTransId="{C382E44B-EE50-4DE7-A3BC-9D7C05897E63}" sibTransId="{4F6FE70C-9D9C-468E-A62A-AA0E67011AFF}"/>
    <dgm:cxn modelId="{DD433FB8-E0A4-453B-ACF5-AD35A49E9885}" srcId="{228B7FED-7D72-4223-9A28-FC73242B6899}" destId="{B21F20AE-CD4B-47CB-B0A1-37F39D4AF661}" srcOrd="1" destOrd="0" parTransId="{531A4C53-AD07-4182-8CBC-727ED23CCCD7}" sibTransId="{B5E3AF4B-8E71-4D38-B718-FB57955698BB}"/>
    <dgm:cxn modelId="{DCDF8A09-DC4A-4F2F-B36C-8D4CE40A65F9}" type="presOf" srcId="{228B7FED-7D72-4223-9A28-FC73242B6899}" destId="{A8825362-7358-4C6F-8056-1D63B9FF2D23}" srcOrd="0" destOrd="0" presId="urn:microsoft.com/office/officeart/2005/8/layout/vList5"/>
    <dgm:cxn modelId="{8D68646D-739D-41B8-96C5-915D67CFFA3B}" srcId="{1E754DA3-7A49-4314-A34B-58E9A79F5515}" destId="{434D83D8-87B9-4937-BE12-EE268D6BF279}" srcOrd="0" destOrd="0" parTransId="{5068F087-16AE-4BE5-9A47-42E6BF3BCF64}" sibTransId="{2739DC39-D2FD-476F-BCED-EB3B45E02F1A}"/>
    <dgm:cxn modelId="{81739E37-9128-4179-BF2F-1FF59F31D3BC}" srcId="{1E754DA3-7A49-4314-A34B-58E9A79F5515}" destId="{64B49FE7-495F-42F6-BBF6-2551DF90C888}" srcOrd="1" destOrd="0" parTransId="{DE79858E-7B9C-4A43-979B-557A23AB2DD1}" sibTransId="{85E9AF17-2111-4851-A096-E478777DF3CF}"/>
    <dgm:cxn modelId="{4F604B11-9658-4821-955B-22B0DA9E3AE1}" type="presOf" srcId="{434D83D8-87B9-4937-BE12-EE268D6BF279}" destId="{74C9B1B3-C624-48CE-8912-AF7436BD79AE}" srcOrd="0" destOrd="0" presId="urn:microsoft.com/office/officeart/2005/8/layout/vList5"/>
    <dgm:cxn modelId="{64DB559F-AA33-4CC7-BC04-4A7A2514E81A}" srcId="{400B6974-3AC2-4B6F-B57B-142B0AB4D519}" destId="{228B7FED-7D72-4223-9A28-FC73242B6899}" srcOrd="1" destOrd="0" parTransId="{53CEC62F-7965-41CF-8892-2419A19827A0}" sibTransId="{557E31E9-32BF-4E76-9C8B-BB6C05D82479}"/>
    <dgm:cxn modelId="{06213D11-D909-4731-A00B-19746160AA88}" type="presOf" srcId="{B21F20AE-CD4B-47CB-B0A1-37F39D4AF661}" destId="{71A4C247-9D6D-42E3-BB14-B84AD9CAFE21}" srcOrd="0" destOrd="1" presId="urn:microsoft.com/office/officeart/2005/8/layout/vList5"/>
    <dgm:cxn modelId="{BB3CCC32-CE30-4F04-9C2A-BAED5D21B146}" type="presOf" srcId="{400B6974-3AC2-4B6F-B57B-142B0AB4D519}" destId="{B3154492-279C-4323-9BB6-1FE1EFD2E70F}" srcOrd="0" destOrd="0" presId="urn:microsoft.com/office/officeart/2005/8/layout/vList5"/>
    <dgm:cxn modelId="{9C9643CB-DFA2-45DF-A0CA-8D548E62B7E5}" srcId="{400B6974-3AC2-4B6F-B57B-142B0AB4D519}" destId="{E53EB05D-9B24-48C5-8854-32F41898166E}" srcOrd="0" destOrd="0" parTransId="{147E3820-7476-4E41-B995-F57E05998415}" sibTransId="{325DA6DF-A47D-4401-A3FE-BEE322E28244}"/>
    <dgm:cxn modelId="{C766E53D-FCC3-4608-9985-0FB16D3E5F5F}" type="presOf" srcId="{64B49FE7-495F-42F6-BBF6-2551DF90C888}" destId="{74C9B1B3-C624-48CE-8912-AF7436BD79AE}" srcOrd="0" destOrd="1" presId="urn:microsoft.com/office/officeart/2005/8/layout/vList5"/>
    <dgm:cxn modelId="{EF510020-30CC-4F05-8F13-BDFC658DBBA6}" type="presParOf" srcId="{B3154492-279C-4323-9BB6-1FE1EFD2E70F}" destId="{FADF65AE-B4EA-4CBD-BA27-7B5576F625C6}" srcOrd="0" destOrd="0" presId="urn:microsoft.com/office/officeart/2005/8/layout/vList5"/>
    <dgm:cxn modelId="{C74BAE86-49FF-4505-AD68-D602148BA95B}" type="presParOf" srcId="{FADF65AE-B4EA-4CBD-BA27-7B5576F625C6}" destId="{6A369F8E-C438-40DA-80AB-928BA275E668}" srcOrd="0" destOrd="0" presId="urn:microsoft.com/office/officeart/2005/8/layout/vList5"/>
    <dgm:cxn modelId="{B2170B77-0B97-4DBA-BEAA-88847A61788F}" type="presParOf" srcId="{FADF65AE-B4EA-4CBD-BA27-7B5576F625C6}" destId="{F4056FBD-6A6E-4B42-B296-3399BC28747F}" srcOrd="1" destOrd="0" presId="urn:microsoft.com/office/officeart/2005/8/layout/vList5"/>
    <dgm:cxn modelId="{3F7896D6-A03B-4A6A-9B69-96AE48757A42}" type="presParOf" srcId="{B3154492-279C-4323-9BB6-1FE1EFD2E70F}" destId="{368B85A1-DA0A-41DE-867B-13CCF919A59B}" srcOrd="1" destOrd="0" presId="urn:microsoft.com/office/officeart/2005/8/layout/vList5"/>
    <dgm:cxn modelId="{56EF6463-30D9-4DA5-8845-5DC8243B2DFD}" type="presParOf" srcId="{B3154492-279C-4323-9BB6-1FE1EFD2E70F}" destId="{EDF94F8E-D6AC-4CD1-8BB2-61D59FFDC430}" srcOrd="2" destOrd="0" presId="urn:microsoft.com/office/officeart/2005/8/layout/vList5"/>
    <dgm:cxn modelId="{D160CB31-6ED9-491C-9BD9-B561E2D82F11}" type="presParOf" srcId="{EDF94F8E-D6AC-4CD1-8BB2-61D59FFDC430}" destId="{A8825362-7358-4C6F-8056-1D63B9FF2D23}" srcOrd="0" destOrd="0" presId="urn:microsoft.com/office/officeart/2005/8/layout/vList5"/>
    <dgm:cxn modelId="{9B5D3A33-67B5-498D-B12E-E7263C376F7C}" type="presParOf" srcId="{EDF94F8E-D6AC-4CD1-8BB2-61D59FFDC430}" destId="{71A4C247-9D6D-42E3-BB14-B84AD9CAFE21}" srcOrd="1" destOrd="0" presId="urn:microsoft.com/office/officeart/2005/8/layout/vList5"/>
    <dgm:cxn modelId="{83DDBDE6-136C-455B-95A2-CEC6B1008930}" type="presParOf" srcId="{B3154492-279C-4323-9BB6-1FE1EFD2E70F}" destId="{E23E1EA3-63F2-40F4-A2CA-5F07CDD90280}" srcOrd="3" destOrd="0" presId="urn:microsoft.com/office/officeart/2005/8/layout/vList5"/>
    <dgm:cxn modelId="{6D60D95D-65ED-48E3-9CD7-E53936AA0375}" type="presParOf" srcId="{B3154492-279C-4323-9BB6-1FE1EFD2E70F}" destId="{B6913F4C-F340-40B1-8B45-4AD1C87B3280}" srcOrd="4" destOrd="0" presId="urn:microsoft.com/office/officeart/2005/8/layout/vList5"/>
    <dgm:cxn modelId="{B53DF00D-2B52-4FEA-A48C-C0E210272D04}" type="presParOf" srcId="{B6913F4C-F340-40B1-8B45-4AD1C87B3280}" destId="{1CFE1500-4966-487D-9453-9D7E93911DEE}" srcOrd="0" destOrd="0" presId="urn:microsoft.com/office/officeart/2005/8/layout/vList5"/>
    <dgm:cxn modelId="{32B57B73-8488-4D8D-9E94-9FE542C50D4D}" type="presParOf" srcId="{B6913F4C-F340-40B1-8B45-4AD1C87B3280}" destId="{74C9B1B3-C624-48CE-8912-AF7436BD79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01496-C0AF-4FA1-A1EF-A70509C06E5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9E07C2-E760-4020-8390-FA069B851DD9}">
      <dgm:prSet/>
      <dgm:spPr/>
      <dgm:t>
        <a:bodyPr/>
        <a:lstStyle/>
        <a:p>
          <a:r>
            <a:rPr lang="en-US" b="1" dirty="0"/>
            <a:t>Why test asymptomatic patients?</a:t>
          </a:r>
          <a:endParaRPr lang="en-US" dirty="0"/>
        </a:p>
      </dgm:t>
    </dgm:pt>
    <dgm:pt modelId="{BA8A37AC-BA24-4A13-875D-D7A4BFF813A5}" type="parTrans" cxnId="{C7543750-4DA0-4C57-A1D3-6F1DEEB5118E}">
      <dgm:prSet/>
      <dgm:spPr/>
      <dgm:t>
        <a:bodyPr/>
        <a:lstStyle/>
        <a:p>
          <a:endParaRPr lang="en-US"/>
        </a:p>
      </dgm:t>
    </dgm:pt>
    <dgm:pt modelId="{0240AB92-63E6-4B06-963D-F41A4B644204}" type="sibTrans" cxnId="{C7543750-4DA0-4C57-A1D3-6F1DEEB5118E}">
      <dgm:prSet/>
      <dgm:spPr/>
      <dgm:t>
        <a:bodyPr/>
        <a:lstStyle/>
        <a:p>
          <a:endParaRPr lang="en-US"/>
        </a:p>
      </dgm:t>
    </dgm:pt>
    <dgm:pt modelId="{01F4F8D3-AF2A-4808-8767-B4C27F11A2C5}">
      <dgm:prSet custT="1"/>
      <dgm:spPr/>
      <dgm:t>
        <a:bodyPr/>
        <a:lstStyle/>
        <a:p>
          <a:r>
            <a:rPr lang="en-US" sz="2400" dirty="0"/>
            <a:t>Some patients with COVID-19 may be asymptomatic or have atypical symptoms</a:t>
          </a:r>
        </a:p>
      </dgm:t>
    </dgm:pt>
    <dgm:pt modelId="{75EB5B07-3A9D-4B0D-A7F7-334C38F8E235}" type="parTrans" cxnId="{E002A857-DF58-4463-830C-940B8468AEF4}">
      <dgm:prSet/>
      <dgm:spPr/>
      <dgm:t>
        <a:bodyPr/>
        <a:lstStyle/>
        <a:p>
          <a:endParaRPr lang="en-US"/>
        </a:p>
      </dgm:t>
    </dgm:pt>
    <dgm:pt modelId="{07C416B0-C199-4BB4-9243-C796723EACD5}" type="sibTrans" cxnId="{E002A857-DF58-4463-830C-940B8468AEF4}">
      <dgm:prSet/>
      <dgm:spPr/>
      <dgm:t>
        <a:bodyPr/>
        <a:lstStyle/>
        <a:p>
          <a:endParaRPr lang="en-US"/>
        </a:p>
      </dgm:t>
    </dgm:pt>
    <dgm:pt modelId="{4D8C7516-49DA-46DD-ACFC-EF7FBE84BE13}">
      <dgm:prSet custT="1"/>
      <dgm:spPr/>
      <dgm:t>
        <a:bodyPr/>
        <a:lstStyle/>
        <a:p>
          <a:r>
            <a:rPr lang="en-US" sz="2400" dirty="0" smtClean="0"/>
            <a:t>Patients may begin shedding virus 1-2 days prior to the onset of symptoms</a:t>
          </a:r>
          <a:endParaRPr lang="en-US" sz="2400" dirty="0"/>
        </a:p>
      </dgm:t>
    </dgm:pt>
    <dgm:pt modelId="{25D9DFD1-30F0-4336-AA17-F7F82055478D}" type="parTrans" cxnId="{1F2C2FEC-E4ED-47DA-AB12-D33A9634ACD0}">
      <dgm:prSet/>
      <dgm:spPr/>
      <dgm:t>
        <a:bodyPr/>
        <a:lstStyle/>
        <a:p>
          <a:endParaRPr lang="en-US"/>
        </a:p>
      </dgm:t>
    </dgm:pt>
    <dgm:pt modelId="{9C65C0C4-5CBA-4727-9310-E00F9447EC9D}" type="sibTrans" cxnId="{1F2C2FEC-E4ED-47DA-AB12-D33A9634ACD0}">
      <dgm:prSet/>
      <dgm:spPr/>
      <dgm:t>
        <a:bodyPr/>
        <a:lstStyle/>
        <a:p>
          <a:endParaRPr lang="en-US"/>
        </a:p>
      </dgm:t>
    </dgm:pt>
    <dgm:pt modelId="{AC0FD92F-66ED-4735-837D-4FECC2C97CEF}">
      <dgm:prSet/>
      <dgm:spPr/>
      <dgm:t>
        <a:bodyPr/>
        <a:lstStyle/>
        <a:p>
          <a:r>
            <a:rPr lang="en-US" b="1"/>
            <a:t>Who should undergo asymptomatic COVID-19 screening?</a:t>
          </a:r>
          <a:endParaRPr lang="en-US"/>
        </a:p>
      </dgm:t>
    </dgm:pt>
    <dgm:pt modelId="{6E915EBC-D555-4B14-9211-BD26605CE8BA}" type="parTrans" cxnId="{A01B6B55-1277-4BC4-A45C-7B3573F8A61B}">
      <dgm:prSet/>
      <dgm:spPr/>
      <dgm:t>
        <a:bodyPr/>
        <a:lstStyle/>
        <a:p>
          <a:endParaRPr lang="en-US"/>
        </a:p>
      </dgm:t>
    </dgm:pt>
    <dgm:pt modelId="{7D546746-612E-4B50-8FBF-68122D5A863F}" type="sibTrans" cxnId="{A01B6B55-1277-4BC4-A45C-7B3573F8A61B}">
      <dgm:prSet/>
      <dgm:spPr/>
      <dgm:t>
        <a:bodyPr/>
        <a:lstStyle/>
        <a:p>
          <a:endParaRPr lang="en-US"/>
        </a:p>
      </dgm:t>
    </dgm:pt>
    <dgm:pt modelId="{C227D4AF-70DF-4282-B36D-761E7DE8CA66}">
      <dgm:prSet/>
      <dgm:spPr/>
      <dgm:t>
        <a:bodyPr/>
        <a:lstStyle/>
        <a:p>
          <a:r>
            <a:rPr lang="en-US" dirty="0"/>
            <a:t>All hospitalized patients </a:t>
          </a:r>
          <a:r>
            <a:rPr lang="en-US" dirty="0" smtClean="0"/>
            <a:t>regardless </a:t>
          </a:r>
          <a:r>
            <a:rPr lang="en-US" dirty="0"/>
            <a:t>of symptoms, at admission</a:t>
          </a:r>
        </a:p>
      </dgm:t>
    </dgm:pt>
    <dgm:pt modelId="{320CD928-10A5-42AC-8509-B58709445E4E}" type="parTrans" cxnId="{821C3B66-011F-47EC-A77F-350220E3BA7E}">
      <dgm:prSet/>
      <dgm:spPr/>
      <dgm:t>
        <a:bodyPr/>
        <a:lstStyle/>
        <a:p>
          <a:endParaRPr lang="en-US"/>
        </a:p>
      </dgm:t>
    </dgm:pt>
    <dgm:pt modelId="{D1A4058A-984C-4FE4-BF71-0E3C40FB253A}" type="sibTrans" cxnId="{821C3B66-011F-47EC-A77F-350220E3BA7E}">
      <dgm:prSet/>
      <dgm:spPr/>
      <dgm:t>
        <a:bodyPr/>
        <a:lstStyle/>
        <a:p>
          <a:endParaRPr lang="en-US"/>
        </a:p>
      </dgm:t>
    </dgm:pt>
    <dgm:pt modelId="{CEC57039-EC33-4DE4-A61C-7B80D82790F3}">
      <dgm:prSet/>
      <dgm:spPr/>
      <dgm:t>
        <a:bodyPr/>
        <a:lstStyle/>
        <a:p>
          <a:r>
            <a:rPr lang="en-US" dirty="0"/>
            <a:t>Within 48-96 h before surgery</a:t>
          </a:r>
        </a:p>
      </dgm:t>
    </dgm:pt>
    <dgm:pt modelId="{D56BB133-1445-47FE-8BA2-A8E4CF3D95EC}" type="parTrans" cxnId="{B4439A3F-E18D-4DB1-8FD1-54466C64832B}">
      <dgm:prSet/>
      <dgm:spPr/>
      <dgm:t>
        <a:bodyPr/>
        <a:lstStyle/>
        <a:p>
          <a:endParaRPr lang="en-US"/>
        </a:p>
      </dgm:t>
    </dgm:pt>
    <dgm:pt modelId="{43A97064-2B0B-4828-AE32-60296F7DD3DE}" type="sibTrans" cxnId="{B4439A3F-E18D-4DB1-8FD1-54466C64832B}">
      <dgm:prSet/>
      <dgm:spPr/>
      <dgm:t>
        <a:bodyPr/>
        <a:lstStyle/>
        <a:p>
          <a:endParaRPr lang="en-US"/>
        </a:p>
      </dgm:t>
    </dgm:pt>
    <dgm:pt modelId="{212CDB90-5C25-4BA7-A992-99FA57CE8AA4}">
      <dgm:prSet/>
      <dgm:spPr/>
      <dgm:t>
        <a:bodyPr/>
        <a:lstStyle/>
        <a:p>
          <a:r>
            <a:rPr lang="en-US" dirty="0"/>
            <a:t>Laboring mothers prior to delivery/C-section</a:t>
          </a:r>
        </a:p>
      </dgm:t>
    </dgm:pt>
    <dgm:pt modelId="{2792EC39-1127-4D3D-B972-30AF4A170545}" type="parTrans" cxnId="{E6ABF72E-2D8C-4888-8D94-132755196DBA}">
      <dgm:prSet/>
      <dgm:spPr/>
      <dgm:t>
        <a:bodyPr/>
        <a:lstStyle/>
        <a:p>
          <a:endParaRPr lang="en-US"/>
        </a:p>
      </dgm:t>
    </dgm:pt>
    <dgm:pt modelId="{50DF61CC-39A2-41C4-851B-9CABA52220C7}" type="sibTrans" cxnId="{E6ABF72E-2D8C-4888-8D94-132755196DBA}">
      <dgm:prSet/>
      <dgm:spPr/>
      <dgm:t>
        <a:bodyPr/>
        <a:lstStyle/>
        <a:p>
          <a:endParaRPr lang="en-US"/>
        </a:p>
      </dgm:t>
    </dgm:pt>
    <dgm:pt modelId="{5C3C77AC-F512-450B-BBDD-C7C6A1B6F4BD}">
      <dgm:prSet/>
      <dgm:spPr/>
      <dgm:t>
        <a:bodyPr/>
        <a:lstStyle/>
        <a:p>
          <a:r>
            <a:rPr lang="en-US" dirty="0" smtClean="0"/>
            <a:t>Expanding to outpatient: prior to starting chemotherapy, practices with frequent aerosol procedures (ENT, dental, lung function, sleep lab etc.)</a:t>
          </a:r>
          <a:endParaRPr lang="en-US" dirty="0"/>
        </a:p>
      </dgm:t>
    </dgm:pt>
    <dgm:pt modelId="{B15A3E9D-A943-4160-9598-4E7D7A0009E4}" type="parTrans" cxnId="{98F8B7C3-46A4-4DDA-A92D-0242038227E6}">
      <dgm:prSet/>
      <dgm:spPr/>
      <dgm:t>
        <a:bodyPr/>
        <a:lstStyle/>
        <a:p>
          <a:endParaRPr lang="en-US"/>
        </a:p>
      </dgm:t>
    </dgm:pt>
    <dgm:pt modelId="{5A1A388B-FB0C-4379-8786-002903232769}" type="sibTrans" cxnId="{98F8B7C3-46A4-4DDA-A92D-0242038227E6}">
      <dgm:prSet/>
      <dgm:spPr/>
      <dgm:t>
        <a:bodyPr/>
        <a:lstStyle/>
        <a:p>
          <a:endParaRPr lang="en-US"/>
        </a:p>
      </dgm:t>
    </dgm:pt>
    <dgm:pt modelId="{7A0EDB93-83CD-4108-A3BC-7461D9C88AFD}" type="pres">
      <dgm:prSet presAssocID="{42601496-C0AF-4FA1-A1EF-A70509C06E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6433F-EC64-4C26-94FF-061E24D89ADF}" type="pres">
      <dgm:prSet presAssocID="{1B9E07C2-E760-4020-8390-FA069B851DD9}" presName="composite" presStyleCnt="0"/>
      <dgm:spPr/>
    </dgm:pt>
    <dgm:pt modelId="{EE39CF62-3D51-491F-BA50-548A83A79F4F}" type="pres">
      <dgm:prSet presAssocID="{1B9E07C2-E760-4020-8390-FA069B851D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77116-0A1F-4614-AB3A-EBE3384317DB}" type="pres">
      <dgm:prSet presAssocID="{1B9E07C2-E760-4020-8390-FA069B851D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D87DA-C34C-4F13-BB9F-20D74A5DAE19}" type="pres">
      <dgm:prSet presAssocID="{0240AB92-63E6-4B06-963D-F41A4B644204}" presName="space" presStyleCnt="0"/>
      <dgm:spPr/>
    </dgm:pt>
    <dgm:pt modelId="{F6B3249F-E199-4028-8596-9509489596B8}" type="pres">
      <dgm:prSet presAssocID="{AC0FD92F-66ED-4735-837D-4FECC2C97CEF}" presName="composite" presStyleCnt="0"/>
      <dgm:spPr/>
    </dgm:pt>
    <dgm:pt modelId="{B4DE5853-A9A3-4DD5-97D4-7FD6D57929F8}" type="pres">
      <dgm:prSet presAssocID="{AC0FD92F-66ED-4735-837D-4FECC2C97CE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3A24A-7E08-4AEF-96AC-29B26F0309B3}" type="pres">
      <dgm:prSet presAssocID="{AC0FD92F-66ED-4735-837D-4FECC2C97CE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C3B66-011F-47EC-A77F-350220E3BA7E}" srcId="{AC0FD92F-66ED-4735-837D-4FECC2C97CEF}" destId="{C227D4AF-70DF-4282-B36D-761E7DE8CA66}" srcOrd="0" destOrd="0" parTransId="{320CD928-10A5-42AC-8509-B58709445E4E}" sibTransId="{D1A4058A-984C-4FE4-BF71-0E3C40FB253A}"/>
    <dgm:cxn modelId="{B4439A3F-E18D-4DB1-8FD1-54466C64832B}" srcId="{AC0FD92F-66ED-4735-837D-4FECC2C97CEF}" destId="{CEC57039-EC33-4DE4-A61C-7B80D82790F3}" srcOrd="1" destOrd="0" parTransId="{D56BB133-1445-47FE-8BA2-A8E4CF3D95EC}" sibTransId="{43A97064-2B0B-4828-AE32-60296F7DD3DE}"/>
    <dgm:cxn modelId="{C7543750-4DA0-4C57-A1D3-6F1DEEB5118E}" srcId="{42601496-C0AF-4FA1-A1EF-A70509C06E55}" destId="{1B9E07C2-E760-4020-8390-FA069B851DD9}" srcOrd="0" destOrd="0" parTransId="{BA8A37AC-BA24-4A13-875D-D7A4BFF813A5}" sibTransId="{0240AB92-63E6-4B06-963D-F41A4B644204}"/>
    <dgm:cxn modelId="{9D479015-EE08-4CB6-8549-C8D7366C659E}" type="presOf" srcId="{CEC57039-EC33-4DE4-A61C-7B80D82790F3}" destId="{A563A24A-7E08-4AEF-96AC-29B26F0309B3}" srcOrd="0" destOrd="1" presId="urn:microsoft.com/office/officeart/2005/8/layout/hList1"/>
    <dgm:cxn modelId="{B761138D-D41F-4900-9486-BB7133A7A27B}" type="presOf" srcId="{01F4F8D3-AF2A-4808-8767-B4C27F11A2C5}" destId="{E4F77116-0A1F-4614-AB3A-EBE3384317DB}" srcOrd="0" destOrd="0" presId="urn:microsoft.com/office/officeart/2005/8/layout/hList1"/>
    <dgm:cxn modelId="{1F1C87A7-389A-403A-A90E-DB4FFFFD180C}" type="presOf" srcId="{C227D4AF-70DF-4282-B36D-761E7DE8CA66}" destId="{A563A24A-7E08-4AEF-96AC-29B26F0309B3}" srcOrd="0" destOrd="0" presId="urn:microsoft.com/office/officeart/2005/8/layout/hList1"/>
    <dgm:cxn modelId="{9ECB7FD2-3A47-4589-BFD5-D90E37D9A697}" type="presOf" srcId="{42601496-C0AF-4FA1-A1EF-A70509C06E55}" destId="{7A0EDB93-83CD-4108-A3BC-7461D9C88AFD}" srcOrd="0" destOrd="0" presId="urn:microsoft.com/office/officeart/2005/8/layout/hList1"/>
    <dgm:cxn modelId="{4DBA47D0-9404-4845-816C-FC89277CD43F}" type="presOf" srcId="{4D8C7516-49DA-46DD-ACFC-EF7FBE84BE13}" destId="{E4F77116-0A1F-4614-AB3A-EBE3384317DB}" srcOrd="0" destOrd="1" presId="urn:microsoft.com/office/officeart/2005/8/layout/hList1"/>
    <dgm:cxn modelId="{790B4914-848C-48C6-8162-EA2FBF6F4DBE}" type="presOf" srcId="{AC0FD92F-66ED-4735-837D-4FECC2C97CEF}" destId="{B4DE5853-A9A3-4DD5-97D4-7FD6D57929F8}" srcOrd="0" destOrd="0" presId="urn:microsoft.com/office/officeart/2005/8/layout/hList1"/>
    <dgm:cxn modelId="{1F2C2FEC-E4ED-47DA-AB12-D33A9634ACD0}" srcId="{1B9E07C2-E760-4020-8390-FA069B851DD9}" destId="{4D8C7516-49DA-46DD-ACFC-EF7FBE84BE13}" srcOrd="1" destOrd="0" parTransId="{25D9DFD1-30F0-4336-AA17-F7F82055478D}" sibTransId="{9C65C0C4-5CBA-4727-9310-E00F9447EC9D}"/>
    <dgm:cxn modelId="{2AE16738-B231-4CD4-BE27-5926415E8CE9}" type="presOf" srcId="{5C3C77AC-F512-450B-BBDD-C7C6A1B6F4BD}" destId="{A563A24A-7E08-4AEF-96AC-29B26F0309B3}" srcOrd="0" destOrd="3" presId="urn:microsoft.com/office/officeart/2005/8/layout/hList1"/>
    <dgm:cxn modelId="{E6ABF72E-2D8C-4888-8D94-132755196DBA}" srcId="{AC0FD92F-66ED-4735-837D-4FECC2C97CEF}" destId="{212CDB90-5C25-4BA7-A992-99FA57CE8AA4}" srcOrd="2" destOrd="0" parTransId="{2792EC39-1127-4D3D-B972-30AF4A170545}" sibTransId="{50DF61CC-39A2-41C4-851B-9CABA52220C7}"/>
    <dgm:cxn modelId="{E002A857-DF58-4463-830C-940B8468AEF4}" srcId="{1B9E07C2-E760-4020-8390-FA069B851DD9}" destId="{01F4F8D3-AF2A-4808-8767-B4C27F11A2C5}" srcOrd="0" destOrd="0" parTransId="{75EB5B07-3A9D-4B0D-A7F7-334C38F8E235}" sibTransId="{07C416B0-C199-4BB4-9243-C796723EACD5}"/>
    <dgm:cxn modelId="{E9AB0A71-5953-4DFD-A0E3-9E32307BCA55}" type="presOf" srcId="{212CDB90-5C25-4BA7-A992-99FA57CE8AA4}" destId="{A563A24A-7E08-4AEF-96AC-29B26F0309B3}" srcOrd="0" destOrd="2" presId="urn:microsoft.com/office/officeart/2005/8/layout/hList1"/>
    <dgm:cxn modelId="{A01B6B55-1277-4BC4-A45C-7B3573F8A61B}" srcId="{42601496-C0AF-4FA1-A1EF-A70509C06E55}" destId="{AC0FD92F-66ED-4735-837D-4FECC2C97CEF}" srcOrd="1" destOrd="0" parTransId="{6E915EBC-D555-4B14-9211-BD26605CE8BA}" sibTransId="{7D546746-612E-4B50-8FBF-68122D5A863F}"/>
    <dgm:cxn modelId="{FD61CF40-C2B9-46EB-A5E8-6DA3CC1EA53A}" type="presOf" srcId="{1B9E07C2-E760-4020-8390-FA069B851DD9}" destId="{EE39CF62-3D51-491F-BA50-548A83A79F4F}" srcOrd="0" destOrd="0" presId="urn:microsoft.com/office/officeart/2005/8/layout/hList1"/>
    <dgm:cxn modelId="{98F8B7C3-46A4-4DDA-A92D-0242038227E6}" srcId="{AC0FD92F-66ED-4735-837D-4FECC2C97CEF}" destId="{5C3C77AC-F512-450B-BBDD-C7C6A1B6F4BD}" srcOrd="3" destOrd="0" parTransId="{B15A3E9D-A943-4160-9598-4E7D7A0009E4}" sibTransId="{5A1A388B-FB0C-4379-8786-002903232769}"/>
    <dgm:cxn modelId="{23A5B244-E562-4339-8F0E-25795B44C5E2}" type="presParOf" srcId="{7A0EDB93-83CD-4108-A3BC-7461D9C88AFD}" destId="{0416433F-EC64-4C26-94FF-061E24D89ADF}" srcOrd="0" destOrd="0" presId="urn:microsoft.com/office/officeart/2005/8/layout/hList1"/>
    <dgm:cxn modelId="{C9B3B41F-F990-49D2-AFAE-FEA4986CE9BB}" type="presParOf" srcId="{0416433F-EC64-4C26-94FF-061E24D89ADF}" destId="{EE39CF62-3D51-491F-BA50-548A83A79F4F}" srcOrd="0" destOrd="0" presId="urn:microsoft.com/office/officeart/2005/8/layout/hList1"/>
    <dgm:cxn modelId="{D145F14E-4506-466A-A090-496E1F77C5A4}" type="presParOf" srcId="{0416433F-EC64-4C26-94FF-061E24D89ADF}" destId="{E4F77116-0A1F-4614-AB3A-EBE3384317DB}" srcOrd="1" destOrd="0" presId="urn:microsoft.com/office/officeart/2005/8/layout/hList1"/>
    <dgm:cxn modelId="{E2E3510D-C656-4F6D-A83C-B78C04B3EFCC}" type="presParOf" srcId="{7A0EDB93-83CD-4108-A3BC-7461D9C88AFD}" destId="{0DCD87DA-C34C-4F13-BB9F-20D74A5DAE19}" srcOrd="1" destOrd="0" presId="urn:microsoft.com/office/officeart/2005/8/layout/hList1"/>
    <dgm:cxn modelId="{62773367-EE50-45DA-9B6D-004F68727888}" type="presParOf" srcId="{7A0EDB93-83CD-4108-A3BC-7461D9C88AFD}" destId="{F6B3249F-E199-4028-8596-9509489596B8}" srcOrd="2" destOrd="0" presId="urn:microsoft.com/office/officeart/2005/8/layout/hList1"/>
    <dgm:cxn modelId="{A79E1C91-31D8-4491-ACF7-0D9EDF4EA340}" type="presParOf" srcId="{F6B3249F-E199-4028-8596-9509489596B8}" destId="{B4DE5853-A9A3-4DD5-97D4-7FD6D57929F8}" srcOrd="0" destOrd="0" presId="urn:microsoft.com/office/officeart/2005/8/layout/hList1"/>
    <dgm:cxn modelId="{EE93009F-4BD9-4775-BA0F-DAD82381D4ED}" type="presParOf" srcId="{F6B3249F-E199-4028-8596-9509489596B8}" destId="{A563A24A-7E08-4AEF-96AC-29B26F0309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56FBD-6A6E-4B42-B296-3399BC28747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Anyone in facility, without patient contact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Face mask or covering</a:t>
          </a:r>
          <a:endParaRPr lang="en-US" sz="1800" kern="1200" dirty="0"/>
        </a:p>
      </dsp:txBody>
      <dsp:txXfrm rot="-5400000">
        <a:off x="3785616" y="197117"/>
        <a:ext cx="6675221" cy="1012303"/>
      </dsp:txXfrm>
    </dsp:sp>
    <dsp:sp modelId="{6A369F8E-C438-40DA-80AB-928BA275E668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Basic</a:t>
          </a:r>
          <a:endParaRPr lang="en-US" sz="4800" kern="1200" dirty="0"/>
        </a:p>
      </dsp:txBody>
      <dsp:txXfrm>
        <a:off x="68454" y="70578"/>
        <a:ext cx="3648708" cy="1265378"/>
      </dsp:txXfrm>
    </dsp:sp>
    <dsp:sp modelId="{71A4C247-9D6D-42E3-BB14-B84AD9CAFE21}">
      <dsp:nvSpPr>
        <dsp:cNvPr id="0" name=""/>
        <dsp:cNvSpPr/>
      </dsp:nvSpPr>
      <dsp:spPr>
        <a:xfrm rot="5400000">
          <a:off x="6505163" y="-1189323"/>
          <a:ext cx="1290889" cy="6729984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Anyone in contact with non-COVID-19 patient or suspect </a:t>
          </a:r>
          <a:r>
            <a:rPr lang="en-US" sz="1800" u="sng" kern="1200" dirty="0" smtClean="0"/>
            <a:t>and</a:t>
          </a:r>
          <a:r>
            <a:rPr lang="en-US" sz="1800" kern="1200" dirty="0" smtClean="0"/>
            <a:t> not performing aerosol-generating procedures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Face mask plus eye protection (hand hygiene/gloves under standard precautions</a:t>
          </a:r>
          <a:endParaRPr lang="en-US" sz="1800" kern="1200" dirty="0"/>
        </a:p>
      </dsp:txBody>
      <dsp:txXfrm rot="-5400000">
        <a:off x="3785616" y="1593240"/>
        <a:ext cx="6666968" cy="1164857"/>
      </dsp:txXfrm>
    </dsp:sp>
    <dsp:sp modelId="{A8825362-7358-4C6F-8056-1D63B9FF2D23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rgbClr val="D2A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Elevated</a:t>
          </a:r>
          <a:endParaRPr lang="en-US" sz="4800" kern="1200" dirty="0"/>
        </a:p>
      </dsp:txBody>
      <dsp:txXfrm>
        <a:off x="68454" y="1542979"/>
        <a:ext cx="3648708" cy="1265378"/>
      </dsp:txXfrm>
    </dsp:sp>
    <dsp:sp modelId="{74C9B1B3-C624-48CE-8912-AF7436BD79AE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rgbClr val="FDDACB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Anyone in contact with COVID-19 patient or suspect </a:t>
          </a:r>
          <a:r>
            <a:rPr lang="en-US" sz="1800" u="sng" kern="1200" dirty="0" smtClean="0"/>
            <a:t>or</a:t>
          </a:r>
          <a:r>
            <a:rPr lang="en-US" sz="1800" kern="1200" dirty="0" smtClean="0"/>
            <a:t> performing aerosol-generating procedures on any patient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Respirator plus eye protection, gloves and gown</a:t>
          </a:r>
          <a:endParaRPr lang="en-US" sz="1800" kern="1200" dirty="0"/>
        </a:p>
      </dsp:txBody>
      <dsp:txXfrm rot="-5400000">
        <a:off x="3785616" y="3141918"/>
        <a:ext cx="6675221" cy="1012303"/>
      </dsp:txXfrm>
    </dsp:sp>
    <dsp:sp modelId="{1CFE1500-4966-487D-9453-9D7E93911DEE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7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High</a:t>
          </a:r>
          <a:endParaRPr lang="en-US" sz="4800" kern="1200" dirty="0"/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CF62-3D51-491F-BA50-548A83A79F4F}">
      <dsp:nvSpPr>
        <dsp:cNvPr id="0" name=""/>
        <dsp:cNvSpPr/>
      </dsp:nvSpPr>
      <dsp:spPr>
        <a:xfrm>
          <a:off x="51" y="153369"/>
          <a:ext cx="4884720" cy="798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Why test asymptomatic patients?</a:t>
          </a:r>
          <a:endParaRPr lang="en-US" sz="2200" kern="1200" dirty="0"/>
        </a:p>
      </dsp:txBody>
      <dsp:txXfrm>
        <a:off x="51" y="153369"/>
        <a:ext cx="4884720" cy="798636"/>
      </dsp:txXfrm>
    </dsp:sp>
    <dsp:sp modelId="{E4F77116-0A1F-4614-AB3A-EBE3384317DB}">
      <dsp:nvSpPr>
        <dsp:cNvPr id="0" name=""/>
        <dsp:cNvSpPr/>
      </dsp:nvSpPr>
      <dsp:spPr>
        <a:xfrm>
          <a:off x="51" y="952005"/>
          <a:ext cx="4884720" cy="32459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Some patients with COVID-19 may be asymptomatic or have atypical symptoms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Patients may begin shedding virus 1-2 days prior to the onset of symptoms</a:t>
          </a:r>
          <a:endParaRPr lang="en-US" sz="2400" kern="1200" dirty="0"/>
        </a:p>
      </dsp:txBody>
      <dsp:txXfrm>
        <a:off x="51" y="952005"/>
        <a:ext cx="4884720" cy="3245962"/>
      </dsp:txXfrm>
    </dsp:sp>
    <dsp:sp modelId="{B4DE5853-A9A3-4DD5-97D4-7FD6D57929F8}">
      <dsp:nvSpPr>
        <dsp:cNvPr id="0" name=""/>
        <dsp:cNvSpPr/>
      </dsp:nvSpPr>
      <dsp:spPr>
        <a:xfrm>
          <a:off x="5568632" y="153369"/>
          <a:ext cx="4884720" cy="7986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Who should undergo asymptomatic COVID-19 screening?</a:t>
          </a:r>
          <a:endParaRPr lang="en-US" sz="2200" kern="1200"/>
        </a:p>
      </dsp:txBody>
      <dsp:txXfrm>
        <a:off x="5568632" y="153369"/>
        <a:ext cx="4884720" cy="798636"/>
      </dsp:txXfrm>
    </dsp:sp>
    <dsp:sp modelId="{A563A24A-7E08-4AEF-96AC-29B26F0309B3}">
      <dsp:nvSpPr>
        <dsp:cNvPr id="0" name=""/>
        <dsp:cNvSpPr/>
      </dsp:nvSpPr>
      <dsp:spPr>
        <a:xfrm>
          <a:off x="5568632" y="952005"/>
          <a:ext cx="4884720" cy="324596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All hospitalized patients </a:t>
          </a:r>
          <a:r>
            <a:rPr lang="en-US" sz="2200" kern="1200" dirty="0" smtClean="0"/>
            <a:t>regardless </a:t>
          </a:r>
          <a:r>
            <a:rPr lang="en-US" sz="2200" kern="1200" dirty="0"/>
            <a:t>of symptoms, at admission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Within 48-96 h before surgery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Laboring mothers prior to delivery/C-section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Expanding to outpatient: prior to starting chemotherapy, practices with frequent aerosol procedures (ENT, dental, lung function, sleep lab etc.)</a:t>
          </a:r>
          <a:endParaRPr lang="en-US" sz="2200" kern="1200" dirty="0"/>
        </a:p>
      </dsp:txBody>
      <dsp:txXfrm>
        <a:off x="5568632" y="952005"/>
        <a:ext cx="4884720" cy="324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078D-E3D0-48ED-9174-4DE530EBB45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244E-CD94-4525-B7AA-89EA12D1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8" y="1101725"/>
            <a:ext cx="9676102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defRPr sz="116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defRPr sz="8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8" y="281358"/>
            <a:ext cx="9676102" cy="351692"/>
          </a:xfrm>
          <a:prstGeom prst="rect">
            <a:avLst/>
          </a:prstGeom>
        </p:spPr>
        <p:txBody>
          <a:bodyPr anchor="ctr" anchorCtr="0"/>
          <a:lstStyle>
            <a:lvl1pPr>
              <a:defRPr sz="1667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54028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7352-161C-433A-AAA7-D685611060A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3800-3FE7-4465-89C9-2EFF7B9B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nc.cdc.gov/eid/article/26/7/20-0885_artic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.kr/board/board.es?mid=a30402000000&amp;bid=003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i0.wp.com/virologydownunder.com/wp-content/uploads/2020/03/Particles-v12-2.png?fit=6770%2C6261&amp;ssl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15e1.htm" TargetMode="External"/><Relationship Id="rId2" Type="http://schemas.openxmlformats.org/officeDocument/2006/relationships/hyperlink" Target="https://en.wikipedia.org/wiki/Impact_of_the_COVID-19_pandemic_on_the_meat_industry_in_the_United_State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6/7/20-0764-f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67" y="1293338"/>
            <a:ext cx="10235681" cy="3274592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latin typeface="+mn-lt"/>
              </a:rPr>
              <a:t>SARS-CoV2 Transmission Dynamics and Infection Prevention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US" dirty="0"/>
              <a:t>Surbhi Leekha, MBBS, MPH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862"/>
            <a:ext cx="10515600" cy="653945"/>
          </a:xfrm>
        </p:spPr>
        <p:txBody>
          <a:bodyPr>
            <a:normAutofit fontScale="90000"/>
          </a:bodyPr>
          <a:lstStyle/>
          <a:p>
            <a:r>
              <a:rPr lang="en-US" b="1"/>
              <a:t>Diamond Princess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199087"/>
          </a:xfrm>
        </p:spPr>
        <p:txBody>
          <a:bodyPr>
            <a:normAutofit/>
          </a:bodyPr>
          <a:lstStyle/>
          <a:p>
            <a:r>
              <a:rPr lang="en-US" dirty="0"/>
              <a:t>Major infections Jan 28-Feb 6 for all passengers EXCEPT those who stayed in the same stateroom with infected individual(s) </a:t>
            </a:r>
          </a:p>
          <a:p>
            <a:r>
              <a:rPr lang="en-US" dirty="0"/>
              <a:t>Confirmed cases among disembarked</a:t>
            </a:r>
          </a:p>
          <a:p>
            <a:pPr lvl="1"/>
            <a:r>
              <a:rPr lang="en-US" dirty="0"/>
              <a:t>One 80 y old passenger in Hong Kong </a:t>
            </a:r>
          </a:p>
          <a:p>
            <a:pPr lvl="1"/>
            <a:r>
              <a:rPr lang="en-US" dirty="0"/>
              <a:t>None in three other stopovers between Jan 27-31 associated with disembarked passengers or visitors from the ship</a:t>
            </a:r>
          </a:p>
          <a:p>
            <a:pPr lvl="1"/>
            <a:r>
              <a:rPr lang="en-US" dirty="0"/>
              <a:t>Two Okinawa taxi drivers </a:t>
            </a:r>
            <a:r>
              <a:rPr lang="en-US" dirty="0" smtClean="0"/>
              <a:t>who drove ship </a:t>
            </a:r>
            <a:r>
              <a:rPr lang="en-US" dirty="0"/>
              <a:t>passengers</a:t>
            </a:r>
          </a:p>
          <a:p>
            <a:r>
              <a:rPr lang="en-US" dirty="0"/>
              <a:t>Infection among passengers after Feb 6 limited to those who stayed in the same stateroom with an infected passenger</a:t>
            </a:r>
          </a:p>
          <a:p>
            <a:pPr lvl="1"/>
            <a:r>
              <a:rPr lang="en-US" dirty="0"/>
              <a:t>Not for crew members</a:t>
            </a:r>
          </a:p>
          <a:p>
            <a:r>
              <a:rPr lang="en-US" dirty="0"/>
              <a:t>Long-range airborne route was absent in the outbreak</a:t>
            </a:r>
          </a:p>
          <a:p>
            <a:pPr lvl="1"/>
            <a:r>
              <a:rPr lang="en-US" sz="2600" b="1" dirty="0"/>
              <a:t>Most transmission through close contact and fomites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1004" y="6262777"/>
            <a:ext cx="87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Xu, </a:t>
            </a:r>
            <a:r>
              <a:rPr lang="en-US" dirty="0" err="1"/>
              <a:t>medRxiv</a:t>
            </a:r>
            <a:r>
              <a:rPr lang="en-US" dirty="0"/>
              <a:t> 2020.04.09.20059113; </a:t>
            </a:r>
            <a:r>
              <a:rPr lang="en-US" dirty="0" err="1"/>
              <a:t>doi</a:t>
            </a:r>
            <a:r>
              <a:rPr lang="en-US" dirty="0"/>
              <a:t>: https://doi.org/10.1101/2020.04.09.20059113</a:t>
            </a:r>
          </a:p>
        </p:txBody>
      </p:sp>
    </p:spTree>
    <p:extLst>
      <p:ext uri="{BB962C8B-B14F-4D97-AF65-F5344CB8AC3E}">
        <p14:creationId xmlns:p14="http://schemas.microsoft.com/office/powerpoint/2010/main" val="9359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16" t="9172" r="21683" b="29600"/>
          <a:stretch/>
        </p:blipFill>
        <p:spPr>
          <a:xfrm>
            <a:off x="482396" y="265175"/>
            <a:ext cx="10798252" cy="60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dirty="0" smtClean="0"/>
              <a:t>Transmission </a:t>
            </a:r>
            <a:r>
              <a:rPr lang="en-US" sz="48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2631235"/>
            <a:ext cx="9941319" cy="371038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Determinants of exposure and infection:</a:t>
            </a:r>
          </a:p>
          <a:p>
            <a:pPr lvl="1"/>
            <a:r>
              <a:rPr lang="en-US" sz="2200" dirty="0"/>
              <a:t>Quantity of virus expelled </a:t>
            </a:r>
            <a:r>
              <a:rPr lang="en-US" sz="2200" dirty="0" smtClean="0"/>
              <a:t>and duration </a:t>
            </a:r>
            <a:r>
              <a:rPr lang="en-US" sz="2200" dirty="0"/>
              <a:t>of exposure</a:t>
            </a:r>
          </a:p>
          <a:p>
            <a:pPr lvl="1"/>
            <a:r>
              <a:rPr lang="en-US" sz="2200" b="1" dirty="0"/>
              <a:t>Contact with mucous membrane (direct and indirect) – droplet, contact, fine aerosols in proximity to infected individuals</a:t>
            </a:r>
          </a:p>
          <a:p>
            <a:pPr lvl="1"/>
            <a:r>
              <a:rPr lang="en-US" sz="2200" dirty="0"/>
              <a:t>Airborne over long distances unlikely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Super-spreader events</a:t>
            </a:r>
          </a:p>
          <a:p>
            <a:pPr lvl="1"/>
            <a:r>
              <a:rPr lang="en-US" sz="2200" dirty="0"/>
              <a:t>Not a characteristic of the index case</a:t>
            </a:r>
          </a:p>
          <a:p>
            <a:pPr lvl="1"/>
            <a:r>
              <a:rPr lang="en-US" sz="2200" dirty="0"/>
              <a:t>Determined by the setting: </a:t>
            </a:r>
            <a:r>
              <a:rPr lang="en-US" sz="2200" b="1" dirty="0"/>
              <a:t>close contact in indoor spaces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48688C-D842-4C3F-A2F0-C47A9D8D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Transmission to HCP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121"/>
            <a:ext cx="10515600" cy="79399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HCP infection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341"/>
            <a:ext cx="10515600" cy="4193060"/>
          </a:xfrm>
        </p:spPr>
        <p:txBody>
          <a:bodyPr>
            <a:normAutofit/>
          </a:bodyPr>
          <a:lstStyle/>
          <a:p>
            <a:r>
              <a:rPr lang="en-US" dirty="0"/>
              <a:t>Case report from Taiwan</a:t>
            </a:r>
          </a:p>
          <a:p>
            <a:pPr lvl="1"/>
            <a:r>
              <a:rPr lang="en-US" dirty="0"/>
              <a:t>41 HCP identified as having exposure to </a:t>
            </a:r>
            <a:r>
              <a:rPr lang="en-US" dirty="0" smtClean="0"/>
              <a:t>aerosol-generating procedures </a:t>
            </a:r>
            <a:r>
              <a:rPr lang="en-US" dirty="0"/>
              <a:t>x at least 10 minutes &lt; 2m from patient</a:t>
            </a:r>
          </a:p>
          <a:p>
            <a:pPr lvl="2"/>
            <a:r>
              <a:rPr lang="en-US" dirty="0"/>
              <a:t>intubation, </a:t>
            </a:r>
            <a:r>
              <a:rPr lang="en-US" dirty="0" err="1"/>
              <a:t>extubation</a:t>
            </a:r>
            <a:r>
              <a:rPr lang="en-US" dirty="0"/>
              <a:t>, noninvasive ventilation, and exposure to aerosols in an open circuit</a:t>
            </a:r>
          </a:p>
          <a:p>
            <a:pPr lvl="1"/>
            <a:r>
              <a:rPr lang="en-US" dirty="0"/>
              <a:t>85% wearing surgical mask, rest had N95</a:t>
            </a:r>
          </a:p>
          <a:p>
            <a:pPr lvl="2"/>
            <a:r>
              <a:rPr lang="en-US" dirty="0"/>
              <a:t>Type of gown not described</a:t>
            </a:r>
          </a:p>
          <a:p>
            <a:pPr lvl="1"/>
            <a:r>
              <a:rPr lang="en-US" dirty="0"/>
              <a:t>Serial swabs + symptom monitoring through day 14</a:t>
            </a:r>
          </a:p>
          <a:p>
            <a:pPr lvl="2"/>
            <a:r>
              <a:rPr lang="en-US" dirty="0"/>
              <a:t>No infections identified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0189" y="535462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Ng, Annals Intern Med 2020</a:t>
            </a:r>
          </a:p>
        </p:txBody>
      </p:sp>
    </p:spTree>
    <p:extLst>
      <p:ext uri="{BB962C8B-B14F-4D97-AF65-F5344CB8AC3E}">
        <p14:creationId xmlns:p14="http://schemas.microsoft.com/office/powerpoint/2010/main" val="24500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HCP contamination 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002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Environmental </a:t>
            </a:r>
            <a:r>
              <a:rPr lang="en-US" dirty="0"/>
              <a:t>contamination including PPE (Singapore NCID)</a:t>
            </a:r>
          </a:p>
          <a:p>
            <a:pPr lvl="1"/>
            <a:r>
              <a:rPr lang="en-US" dirty="0"/>
              <a:t>Extensive environmental contamination</a:t>
            </a:r>
          </a:p>
          <a:p>
            <a:pPr lvl="1"/>
            <a:r>
              <a:rPr lang="en-US" dirty="0"/>
              <a:t>No significant PPE contamination (one sample of front of shoe)</a:t>
            </a:r>
          </a:p>
          <a:p>
            <a:pPr lvl="2"/>
            <a:r>
              <a:rPr lang="en-US" dirty="0"/>
              <a:t>Small sample</a:t>
            </a:r>
          </a:p>
          <a:p>
            <a:pPr lvl="2"/>
            <a:r>
              <a:rPr lang="en-US" dirty="0"/>
              <a:t>No severely ill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Study </a:t>
            </a:r>
            <a:r>
              <a:rPr lang="en-US" dirty="0"/>
              <a:t>of swabbing HCP (Singapore NCID)</a:t>
            </a:r>
          </a:p>
          <a:p>
            <a:pPr lvl="1"/>
            <a:r>
              <a:rPr lang="en-US" dirty="0"/>
              <a:t>Swabs from entire front of goggles, front surface of N95, and front surface of shoes from 30 HCWs </a:t>
            </a:r>
          </a:p>
          <a:p>
            <a:pPr lvl="1"/>
            <a:r>
              <a:rPr lang="en-US" dirty="0"/>
              <a:t>NOT critically ill and NOT participating in AGP</a:t>
            </a:r>
          </a:p>
          <a:p>
            <a:pPr lvl="1"/>
            <a:r>
              <a:rPr lang="en-US" dirty="0"/>
              <a:t>All samples negative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2559" y="5426016"/>
            <a:ext cx="432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Ong, JAMA 2020</a:t>
            </a:r>
          </a:p>
          <a:p>
            <a:r>
              <a:rPr lang="en-US"/>
              <a:t>Ong, Infect Control Hosp Epidemiol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351338"/>
          </a:xfrm>
        </p:spPr>
        <p:txBody>
          <a:bodyPr/>
          <a:lstStyle/>
          <a:p>
            <a:r>
              <a:rPr lang="en-US" dirty="0"/>
              <a:t>15-bed ICU in Wuhan</a:t>
            </a:r>
          </a:p>
          <a:p>
            <a:r>
              <a:rPr lang="en-US" dirty="0"/>
              <a:t>Extensive environmental sampling including PPE</a:t>
            </a:r>
          </a:p>
          <a:p>
            <a:pPr lvl="1"/>
            <a:r>
              <a:rPr lang="en-US" dirty="0"/>
              <a:t>No details on PPE sampling relative to AGP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1612" y="3118336"/>
          <a:ext cx="7886700" cy="26822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4135368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99141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67044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PPE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High</a:t>
                      </a:r>
                      <a:r>
                        <a:rPr lang="en-US" baseline="0" dirty="0">
                          <a:effectLst/>
                        </a:rPr>
                        <a:t> </a:t>
                      </a:r>
                      <a:r>
                        <a:rPr lang="en-US" baseline="0" dirty="0" err="1">
                          <a:effectLst/>
                        </a:rPr>
                        <a:t>pos</a:t>
                      </a:r>
                      <a:r>
                        <a:rPr lang="en-US" baseline="0" dirty="0">
                          <a:effectLst/>
                        </a:rPr>
                        <a:t>/Low </a:t>
                      </a:r>
                      <a:r>
                        <a:rPr lang="en-US" baseline="0" dirty="0" err="1">
                          <a:effectLst/>
                        </a:rPr>
                        <a:t>pos</a:t>
                      </a:r>
                      <a:r>
                        <a:rPr lang="en-US" baseline="0" dirty="0">
                          <a:effectLst/>
                        </a:rPr>
                        <a:t>/</a:t>
                      </a:r>
                      <a:r>
                        <a:rPr lang="en-US" baseline="0" dirty="0" err="1">
                          <a:effectLst/>
                        </a:rPr>
                        <a:t>Neg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Percent positive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10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Face shield of medical staff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0/0/6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0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Sleeve cuff of medical staff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0/1/5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16.7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3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Glove of medical staff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0/1/3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25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25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Shoe sole of medical staff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3/0/3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9676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4740"/>
            <a:ext cx="10515600" cy="101827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HCP contamination Literature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592" y="6053018"/>
            <a:ext cx="698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Guo</a:t>
            </a:r>
            <a:r>
              <a:rPr lang="en-US" dirty="0"/>
              <a:t>, EID 2020 </a:t>
            </a:r>
            <a:r>
              <a:rPr lang="en-US" dirty="0">
                <a:hlinkClick r:id="rId2"/>
              </a:rPr>
              <a:t>https://wwwnc.cdc.gov/eid/article/26/7/20-0885_article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 b="1"/>
              <a:t>Contamination during PPE doffing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88" y="2225615"/>
            <a:ext cx="5837750" cy="3720340"/>
          </a:xfrm>
        </p:spPr>
        <p:txBody>
          <a:bodyPr anchor="ctr"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Deviations </a:t>
            </a:r>
            <a:r>
              <a:rPr lang="en-US" sz="2400" dirty="0"/>
              <a:t>from doffing protocol associated with </a:t>
            </a:r>
            <a:r>
              <a:rPr lang="en-US" sz="2400" dirty="0" smtClean="0"/>
              <a:t>HCW self-contamination</a:t>
            </a:r>
            <a:endParaRPr lang="en-US" sz="2400" dirty="0"/>
          </a:p>
          <a:p>
            <a:r>
              <a:rPr lang="en-US" sz="2400" dirty="0"/>
              <a:t>Errors higher with more complex ensembles</a:t>
            </a:r>
          </a:p>
          <a:p>
            <a:pPr lvl="1"/>
            <a:r>
              <a:rPr lang="en-US" sz="2000" dirty="0" smtClean="0"/>
              <a:t>Multipl</a:t>
            </a:r>
            <a:r>
              <a:rPr lang="en-US" sz="2000" dirty="0" smtClean="0"/>
              <a:t>e layers of PPE</a:t>
            </a:r>
          </a:p>
          <a:p>
            <a:pPr lvl="1"/>
            <a:r>
              <a:rPr lang="en-US" sz="2000" dirty="0" smtClean="0"/>
              <a:t>PAPR hood</a:t>
            </a:r>
          </a:p>
          <a:p>
            <a:r>
              <a:rPr lang="en-US" sz="2400" dirty="0" smtClean="0"/>
              <a:t>Errors reduced through</a:t>
            </a:r>
            <a:endParaRPr lang="en-US" sz="2400" dirty="0" smtClean="0"/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Observed doffing </a:t>
            </a:r>
          </a:p>
          <a:p>
            <a:pPr lvl="1"/>
            <a:r>
              <a:rPr lang="en-US" sz="2000" dirty="0" smtClean="0"/>
              <a:t>Visual cues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udy Finds Major Problems With PPE Doffing - Patient Safety ...">
            <a:extLst>
              <a:ext uri="{FF2B5EF4-FFF2-40B4-BE49-F238E27FC236}">
                <a16:creationId xmlns:a16="http://schemas.microsoft.com/office/drawing/2014/main" id="{75F4C810-9D82-43DD-AA42-FC9EC840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 r="3" b="3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40A1E-0B87-45D8-99CD-8CBEDB79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8" y="2452489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Respiratory Protection and Use of Masks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46" y="349665"/>
            <a:ext cx="5845571" cy="1369408"/>
          </a:xfrm>
        </p:spPr>
        <p:txBody>
          <a:bodyPr anchor="b">
            <a:normAutofit/>
          </a:bodyPr>
          <a:lstStyle/>
          <a:p>
            <a:r>
              <a:rPr lang="en-US" sz="4000" b="1" dirty="0" smtClean="0">
                <a:latin typeface="+mn-lt"/>
              </a:rPr>
              <a:t>Mask Terminology and Uses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8" y="1558055"/>
            <a:ext cx="5837750" cy="4468588"/>
          </a:xfrm>
        </p:spPr>
        <p:txBody>
          <a:bodyPr anchor="ctr">
            <a:noAutofit/>
          </a:bodyPr>
          <a:lstStyle/>
          <a:p>
            <a:endParaRPr lang="en-US" sz="2400" dirty="0"/>
          </a:p>
          <a:p>
            <a:r>
              <a:rPr lang="en-US" sz="2400" dirty="0"/>
              <a:t>Masks used for</a:t>
            </a:r>
          </a:p>
          <a:p>
            <a:pPr lvl="1"/>
            <a:r>
              <a:rPr lang="en-US" sz="2200" dirty="0"/>
              <a:t>Source control</a:t>
            </a:r>
          </a:p>
          <a:p>
            <a:pPr lvl="1"/>
            <a:r>
              <a:rPr lang="en-US" sz="2200" dirty="0" smtClean="0"/>
              <a:t>Protection “PPE”</a:t>
            </a:r>
            <a:endParaRPr lang="en-US" sz="2200" dirty="0"/>
          </a:p>
          <a:p>
            <a:r>
              <a:rPr lang="en-US" sz="2400" dirty="0"/>
              <a:t>Terminology</a:t>
            </a:r>
          </a:p>
          <a:p>
            <a:pPr lvl="1"/>
            <a:r>
              <a:rPr lang="en-US" sz="2200" dirty="0" smtClean="0"/>
              <a:t>Non medical face </a:t>
            </a:r>
            <a:r>
              <a:rPr lang="en-US" sz="2200" dirty="0"/>
              <a:t>mask or covering</a:t>
            </a:r>
          </a:p>
          <a:p>
            <a:pPr lvl="1"/>
            <a:r>
              <a:rPr lang="en-US" sz="2200" dirty="0"/>
              <a:t>Medical face </a:t>
            </a:r>
            <a:r>
              <a:rPr lang="en-US" sz="2200" dirty="0" smtClean="0"/>
              <a:t>mask (</a:t>
            </a:r>
            <a:r>
              <a:rPr lang="en-US" sz="2200" dirty="0" err="1" smtClean="0"/>
              <a:t>a.k.a</a:t>
            </a:r>
            <a:r>
              <a:rPr lang="en-US" sz="2200" dirty="0" smtClean="0"/>
              <a:t> “surgical” mask)</a:t>
            </a:r>
            <a:endParaRPr lang="en-US" sz="2200" dirty="0"/>
          </a:p>
          <a:p>
            <a:pPr lvl="1"/>
            <a:r>
              <a:rPr lang="en-US" sz="2200" dirty="0"/>
              <a:t>Respirator</a:t>
            </a:r>
          </a:p>
          <a:p>
            <a:pPr lvl="2"/>
            <a:r>
              <a:rPr lang="en-US" dirty="0"/>
              <a:t>N95</a:t>
            </a:r>
          </a:p>
          <a:p>
            <a:pPr lvl="2"/>
            <a:r>
              <a:rPr lang="en-US" dirty="0"/>
              <a:t>Elastomeric</a:t>
            </a:r>
          </a:p>
          <a:p>
            <a:pPr lvl="2"/>
            <a:r>
              <a:rPr lang="en-US" dirty="0"/>
              <a:t>Powered </a:t>
            </a:r>
            <a:r>
              <a:rPr lang="en-US" dirty="0" smtClean="0"/>
              <a:t>or controlled air-purifying respirator “PAPR” “CAPR”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385" b="-3"/>
          <a:stretch/>
        </p:blipFill>
        <p:spPr>
          <a:xfrm>
            <a:off x="7421373" y="592582"/>
            <a:ext cx="4235516" cy="53533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3054096"/>
            <a:ext cx="9941319" cy="3088084"/>
          </a:xfrm>
        </p:spPr>
        <p:txBody>
          <a:bodyPr anchor="ctr">
            <a:normAutofit/>
          </a:bodyPr>
          <a:lstStyle/>
          <a:p>
            <a:r>
              <a:rPr lang="en-US" dirty="0"/>
              <a:t>SARS-CoV-2 modes of transmission</a:t>
            </a:r>
          </a:p>
          <a:p>
            <a:r>
              <a:rPr lang="en-US" dirty="0"/>
              <a:t>Transmission to healthcare workers</a:t>
            </a:r>
          </a:p>
          <a:p>
            <a:r>
              <a:rPr lang="en-US" dirty="0"/>
              <a:t>Respiratory protection</a:t>
            </a:r>
          </a:p>
          <a:p>
            <a:r>
              <a:rPr lang="en-US" dirty="0"/>
              <a:t>Duration of viral </a:t>
            </a:r>
            <a:r>
              <a:rPr lang="en-US" dirty="0" smtClean="0"/>
              <a:t>shedding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Infection Prevention Strategies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Masking for Universal Source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7885"/>
            <a:ext cx="6610392" cy="406098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Masks/face coverings effective in protecting others from wearer’s secretions</a:t>
            </a:r>
          </a:p>
          <a:p>
            <a:pPr lvl="1"/>
            <a:r>
              <a:rPr lang="en-US" sz="2200" dirty="0"/>
              <a:t>Significantly reduce detection of influenza virus RNA in respiratory droplets and coronavirus RNA in aerosols in exhaled breath and coughs of children and adults with acute respiratory illness</a:t>
            </a:r>
          </a:p>
          <a:p>
            <a:pPr lvl="1"/>
            <a:r>
              <a:rPr lang="en-US" sz="2200" dirty="0"/>
              <a:t>Potential public health benefit if high level of compliance in community</a:t>
            </a:r>
          </a:p>
          <a:p>
            <a:r>
              <a:rPr lang="en-US" sz="2400" dirty="0" smtClean="0"/>
              <a:t>Primarily </a:t>
            </a:r>
            <a:r>
              <a:rPr lang="en-US" sz="2400" dirty="0"/>
              <a:t>source control, not </a:t>
            </a:r>
            <a:r>
              <a:rPr lang="en-US" sz="2400" dirty="0" smtClean="0"/>
              <a:t>“</a:t>
            </a:r>
            <a:r>
              <a:rPr lang="en-US" sz="2400" dirty="0"/>
              <a:t>PPE” in this setting</a:t>
            </a:r>
          </a:p>
          <a:p>
            <a:r>
              <a:rPr lang="en-US" sz="2400" dirty="0"/>
              <a:t>Not a substitute for physical distancing</a:t>
            </a:r>
          </a:p>
          <a:p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77177" y="6500311"/>
            <a:ext cx="5379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Leung, Nature Medicine </a:t>
            </a:r>
            <a:r>
              <a:rPr lang="en-US" sz="1600" dirty="0" smtClean="0"/>
              <a:t>2020; Prather, Science 2020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846" b="4308"/>
          <a:stretch/>
        </p:blipFill>
        <p:spPr>
          <a:xfrm>
            <a:off x="7813449" y="2777885"/>
            <a:ext cx="3540351" cy="31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55" y="224432"/>
            <a:ext cx="10358887" cy="6700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Masks as PPE: Medical </a:t>
            </a:r>
            <a:r>
              <a:rPr lang="en-US" b="1" dirty="0"/>
              <a:t>face mask vs. </a:t>
            </a:r>
            <a:r>
              <a:rPr lang="en-US" b="1" dirty="0" smtClean="0"/>
              <a:t>Respirator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4" y="1035170"/>
            <a:ext cx="4467045" cy="4917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 dirty="0" smtClean="0"/>
              <a:t>Medical or Surgical </a:t>
            </a:r>
            <a:r>
              <a:rPr lang="en-US" altLang="en-US" sz="2400" b="1" dirty="0"/>
              <a:t>Mask</a:t>
            </a:r>
          </a:p>
          <a:p>
            <a:pPr marL="800100" lvl="1" indent="-342900">
              <a:defRPr/>
            </a:pPr>
            <a:r>
              <a:rPr lang="en-US" altLang="en-US" sz="2200" dirty="0"/>
              <a:t>Barrier to protect wearer from splashes, large </a:t>
            </a:r>
            <a:r>
              <a:rPr lang="en-US" altLang="en-US" sz="2200" dirty="0" smtClean="0"/>
              <a:t>droplets</a:t>
            </a:r>
          </a:p>
          <a:p>
            <a:pPr marL="800100" lvl="1" indent="-342900">
              <a:defRPr/>
            </a:pPr>
            <a:r>
              <a:rPr lang="en-US" altLang="en-US" sz="2200" dirty="0" smtClean="0"/>
              <a:t>No seal, does not protect against fine aerosols</a:t>
            </a:r>
          </a:p>
          <a:p>
            <a:pPr marL="800100" lvl="1" indent="-342900">
              <a:defRPr/>
            </a:pPr>
            <a:r>
              <a:rPr lang="en-US" sz="2200" dirty="0"/>
              <a:t>Addition of eye protection important</a:t>
            </a:r>
          </a:p>
          <a:p>
            <a:pPr marL="800100" lvl="1" indent="-342900">
              <a:defRPr/>
            </a:pPr>
            <a:endParaRPr lang="en-US" alt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035170"/>
            <a:ext cx="5181600" cy="5141793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/>
              <a:t>Respirator </a:t>
            </a:r>
          </a:p>
          <a:p>
            <a:pPr marL="800100" lvl="1" indent="-342900">
              <a:defRPr/>
            </a:pPr>
            <a:r>
              <a:rPr lang="en-US" altLang="en-US" sz="2200" dirty="0"/>
              <a:t>Protects against fine aerosols</a:t>
            </a:r>
          </a:p>
          <a:p>
            <a:pPr marL="800100" lvl="1" indent="-342900">
              <a:defRPr/>
            </a:pPr>
            <a:r>
              <a:rPr lang="en-US" altLang="en-US" sz="2200" dirty="0"/>
              <a:t>Requires proper seal (N95 and elastomeric) to ensure that air goes through </a:t>
            </a:r>
            <a:r>
              <a:rPr lang="en-US" altLang="en-US" sz="2200" dirty="0" smtClean="0"/>
              <a:t>filter</a:t>
            </a:r>
          </a:p>
          <a:p>
            <a:pPr marL="800100" lvl="1" indent="-342900">
              <a:defRPr/>
            </a:pPr>
            <a:endParaRPr lang="en-US" altLang="en-US" sz="2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127" y="6395922"/>
            <a:ext cx="775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Bischoff, J Infect Dis </a:t>
            </a:r>
            <a:r>
              <a:rPr lang="en-US" dirty="0" smtClean="0"/>
              <a:t>2011; </a:t>
            </a:r>
            <a:r>
              <a:rPr lang="en-US" dirty="0" err="1" smtClean="0"/>
              <a:t>Offeddu</a:t>
            </a:r>
            <a:r>
              <a:rPr lang="en-US" dirty="0"/>
              <a:t>, </a:t>
            </a:r>
            <a:r>
              <a:rPr lang="en-US" dirty="0" err="1"/>
              <a:t>Clin</a:t>
            </a:r>
            <a:r>
              <a:rPr lang="en-US" dirty="0"/>
              <a:t> Infect Dis </a:t>
            </a:r>
            <a:r>
              <a:rPr lang="en-US" dirty="0" smtClean="0"/>
              <a:t>2017; </a:t>
            </a:r>
            <a:r>
              <a:rPr lang="en-US" dirty="0" err="1" smtClean="0"/>
              <a:t>Radonovich</a:t>
            </a:r>
            <a:r>
              <a:rPr lang="en-US" dirty="0"/>
              <a:t>, JAMA 2019</a:t>
            </a:r>
          </a:p>
        </p:txBody>
      </p:sp>
      <p:pic>
        <p:nvPicPr>
          <p:cNvPr id="1026" name="Picture 2" descr="Dental Eye Protection | Dentalcompare: Top Products. Best Practice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3320" r="19858"/>
          <a:stretch/>
        </p:blipFill>
        <p:spPr bwMode="auto">
          <a:xfrm>
            <a:off x="471799" y="1607845"/>
            <a:ext cx="1404990" cy="17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16262D7-1C94-4A01-B3FA-DA8EED2E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r="16320"/>
          <a:stretch/>
        </p:blipFill>
        <p:spPr bwMode="auto">
          <a:xfrm>
            <a:off x="6557106" y="2904219"/>
            <a:ext cx="1551930" cy="140369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/>
          <a:stretch/>
        </p:blipFill>
        <p:spPr bwMode="auto">
          <a:xfrm>
            <a:off x="10356061" y="2569101"/>
            <a:ext cx="1376199" cy="17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90" y="2945547"/>
            <a:ext cx="1816117" cy="13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spital Worker wearing a PA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96" y="4430737"/>
            <a:ext cx="1577469" cy="22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M 6200 Half Face Respirator Gas Mask 18 in 1 With 6001 Filters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4175" b="35849"/>
          <a:stretch/>
        </p:blipFill>
        <p:spPr bwMode="auto">
          <a:xfrm>
            <a:off x="7613083" y="4466835"/>
            <a:ext cx="1422813" cy="17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3921" y="3875589"/>
            <a:ext cx="490603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vitro: N95 respirator &gt; medical face mask in protection against influenza virus </a:t>
            </a:r>
            <a:r>
              <a:rPr lang="en-US" sz="2000" u="sng" dirty="0" smtClean="0"/>
              <a:t>aerosols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clinical studies clearly show </a:t>
            </a:r>
            <a:r>
              <a:rPr lang="en-US" sz="2000" dirty="0" smtClean="0"/>
              <a:t>benefit of </a:t>
            </a:r>
            <a:r>
              <a:rPr lang="en-US" sz="2000" dirty="0"/>
              <a:t>respirators </a:t>
            </a:r>
            <a:r>
              <a:rPr lang="en-US" sz="2000" dirty="0" smtClean="0"/>
              <a:t>vs </a:t>
            </a:r>
            <a:r>
              <a:rPr lang="en-US" sz="2000" dirty="0"/>
              <a:t>medical face mask for preventing viral respiratory infections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6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62"/>
          <a:stretch/>
        </p:blipFill>
        <p:spPr>
          <a:xfrm>
            <a:off x="6944265" y="276046"/>
            <a:ext cx="3933644" cy="62323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7491" cy="95471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Respirator Types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19842"/>
            <a:ext cx="5657491" cy="5037825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reduce exposure to fine aerosols</a:t>
            </a:r>
          </a:p>
          <a:p>
            <a:r>
              <a:rPr lang="en-US" sz="2400" dirty="0" smtClean="0"/>
              <a:t>N95 and elastomeric require fit testing and seal</a:t>
            </a:r>
          </a:p>
          <a:p>
            <a:pPr lvl="1"/>
            <a:r>
              <a:rPr lang="en-US" sz="2000" i="1" dirty="0" smtClean="0"/>
              <a:t>Ensures that air only enters through filters</a:t>
            </a:r>
          </a:p>
          <a:p>
            <a:r>
              <a:rPr lang="en-US" sz="2400" dirty="0" smtClean="0"/>
              <a:t>PAPR/CAPR do not require fit-testing</a:t>
            </a:r>
          </a:p>
          <a:p>
            <a:pPr lvl="1"/>
            <a:r>
              <a:rPr lang="en-US" sz="2000" i="1" dirty="0">
                <a:solidFill>
                  <a:prstClr val="black"/>
                </a:solidFill>
              </a:rPr>
              <a:t>Battery-powered fan pulls air through filters and circulates air throughout </a:t>
            </a:r>
            <a:r>
              <a:rPr lang="en-US" sz="2000" i="1" dirty="0" smtClean="0">
                <a:solidFill>
                  <a:prstClr val="black"/>
                </a:solidFill>
              </a:rPr>
              <a:t>helmet/hood</a:t>
            </a:r>
            <a:endParaRPr lang="en-US" sz="2000" dirty="0" smtClean="0"/>
          </a:p>
          <a:p>
            <a:r>
              <a:rPr lang="en-US" sz="2400" dirty="0" smtClean="0"/>
              <a:t>PAPR/CAPR and elastomeric can be disinfected and re-used</a:t>
            </a:r>
          </a:p>
          <a:p>
            <a:r>
              <a:rPr lang="en-US" sz="2400" dirty="0" smtClean="0"/>
              <a:t>N95 – traditionally disposable but can be decontaminated during shortages</a:t>
            </a:r>
          </a:p>
          <a:p>
            <a:pPr lvl="1"/>
            <a:r>
              <a:rPr lang="en-US" sz="2000" i="1" dirty="0" smtClean="0"/>
              <a:t>UV light</a:t>
            </a:r>
          </a:p>
          <a:p>
            <a:pPr lvl="1"/>
            <a:r>
              <a:rPr lang="en-US" sz="2000" i="1" dirty="0" smtClean="0"/>
              <a:t>Hydrogen peroxide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3DD27-43EB-40D4-95F5-853002EF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98023"/>
            <a:ext cx="9504974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Duration of SARS-CoV-2 Viral Shedding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942162" cy="6527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Duration of viral shedding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326"/>
            <a:ext cx="5942162" cy="46759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Variable but prolonged </a:t>
            </a:r>
          </a:p>
          <a:p>
            <a:pPr lvl="1"/>
            <a:r>
              <a:rPr lang="en-US" sz="2000" dirty="0"/>
              <a:t>Longer based on RNA (nucleic acid detection)</a:t>
            </a:r>
          </a:p>
          <a:p>
            <a:pPr lvl="1"/>
            <a:r>
              <a:rPr lang="en-US" sz="2000" dirty="0"/>
              <a:t>Shorter with viable virus </a:t>
            </a:r>
            <a:r>
              <a:rPr lang="en-US" sz="2000" dirty="0" smtClean="0"/>
              <a:t>(cultures)</a:t>
            </a:r>
          </a:p>
          <a:p>
            <a:r>
              <a:rPr lang="en-US" sz="2400" dirty="0" smtClean="0"/>
              <a:t>Correlates </a:t>
            </a:r>
            <a:r>
              <a:rPr lang="en-US" sz="2400" dirty="0"/>
              <a:t>with symptoms</a:t>
            </a:r>
          </a:p>
          <a:p>
            <a:pPr lvl="1"/>
            <a:r>
              <a:rPr lang="en-US" sz="2000" dirty="0" smtClean="0"/>
              <a:t>Burden </a:t>
            </a:r>
            <a:r>
              <a:rPr lang="en-US" sz="2000" dirty="0"/>
              <a:t>in upper respiratory specimens declines after onset of </a:t>
            </a:r>
            <a:r>
              <a:rPr lang="en-US" sz="2000" dirty="0" smtClean="0"/>
              <a:t>illness</a:t>
            </a:r>
          </a:p>
          <a:p>
            <a:pPr lvl="1"/>
            <a:r>
              <a:rPr lang="en-US" sz="2000" dirty="0" smtClean="0"/>
              <a:t>Lower respiratory specimen positive for longer</a:t>
            </a:r>
            <a:endParaRPr lang="en-US" sz="2000" dirty="0" smtClean="0"/>
          </a:p>
          <a:p>
            <a:r>
              <a:rPr lang="en-US" sz="2400" dirty="0" smtClean="0"/>
              <a:t>RNA concentrations positively associated with likelihood of viable virus</a:t>
            </a:r>
            <a:endParaRPr lang="en-US" sz="2400" dirty="0"/>
          </a:p>
          <a:p>
            <a:pPr lvl="1"/>
            <a:r>
              <a:rPr lang="en-US" sz="2000" dirty="0" smtClean="0"/>
              <a:t>Among </a:t>
            </a:r>
            <a:r>
              <a:rPr lang="en-US" sz="2000" dirty="0"/>
              <a:t>those with detectable RNA, concentrations </a:t>
            </a:r>
            <a:r>
              <a:rPr lang="en-US" sz="2000" dirty="0" smtClean="0"/>
              <a:t>3 </a:t>
            </a:r>
            <a:r>
              <a:rPr lang="en-US" sz="2000" dirty="0"/>
              <a:t>days after recovery </a:t>
            </a:r>
            <a:r>
              <a:rPr lang="en-US" sz="2000" dirty="0" smtClean="0"/>
              <a:t>generally </a:t>
            </a:r>
            <a:r>
              <a:rPr lang="en-US" sz="2000" dirty="0"/>
              <a:t>in the range at which </a:t>
            </a:r>
            <a:r>
              <a:rPr lang="en-US" sz="2000" dirty="0" smtClean="0"/>
              <a:t>viable </a:t>
            </a:r>
            <a:r>
              <a:rPr lang="en-US" sz="2000" dirty="0"/>
              <a:t>virus </a:t>
            </a:r>
            <a:r>
              <a:rPr lang="en-US" sz="2000" dirty="0" smtClean="0"/>
              <a:t>not isolated</a:t>
            </a:r>
          </a:p>
          <a:p>
            <a:r>
              <a:rPr lang="en-US" sz="2400" dirty="0" smtClean="0"/>
              <a:t>Not enough data among immunosuppressed individuals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124" y="5965543"/>
            <a:ext cx="631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Xiao,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Clin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Infect Dis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2020; </a:t>
            </a:r>
            <a:r>
              <a:rPr lang="en-US" sz="1600" dirty="0" smtClean="0"/>
              <a:t>Lan</a:t>
            </a:r>
            <a:r>
              <a:rPr lang="en-US" sz="1600" dirty="0"/>
              <a:t>, JAMA </a:t>
            </a:r>
            <a:r>
              <a:rPr lang="en-US" sz="1600" dirty="0" smtClean="0"/>
              <a:t>2020;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Yuan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Clin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Infect Dis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2020</a:t>
            </a:r>
          </a:p>
          <a:p>
            <a:pPr lvl="0">
              <a:defRPr/>
            </a:pPr>
            <a:r>
              <a:rPr lang="en-US" sz="1600" dirty="0" err="1"/>
              <a:t>Wolfel</a:t>
            </a:r>
            <a:r>
              <a:rPr lang="en-US" sz="1600" dirty="0"/>
              <a:t>, Nature </a:t>
            </a:r>
            <a:r>
              <a:rPr lang="en-US" sz="1600" dirty="0" smtClean="0"/>
              <a:t>2020; CDC </a:t>
            </a:r>
            <a:r>
              <a:rPr lang="en-US" sz="1600" dirty="0"/>
              <a:t>unpublished </a:t>
            </a:r>
            <a:r>
              <a:rPr lang="en-US" sz="1600" dirty="0" smtClean="0"/>
              <a:t>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9D451146-D705-4224-8C78-3CE1696AB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7" t="2979" r="1" b="74572"/>
          <a:stretch/>
        </p:blipFill>
        <p:spPr>
          <a:xfrm>
            <a:off x="7226364" y="918373"/>
            <a:ext cx="4094065" cy="2126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18DC9-3934-4E68-A722-BA714AB1BC11}"/>
              </a:ext>
            </a:extLst>
          </p:cNvPr>
          <p:cNvSpPr txBox="1"/>
          <p:nvPr/>
        </p:nvSpPr>
        <p:spPr>
          <a:xfrm>
            <a:off x="7226364" y="3054679"/>
            <a:ext cx="4094065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replication-competent “viable” </a:t>
            </a:r>
            <a:r>
              <a:rPr lang="en-US" sz="2000" dirty="0"/>
              <a:t>virus after day </a:t>
            </a:r>
            <a:r>
              <a:rPr lang="en-US" sz="2000" dirty="0" smtClean="0"/>
              <a:t>8-9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live virus decreases, anti-SARS-CoV-2 antibodies increasingly detected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Seroconversion </a:t>
            </a:r>
            <a:r>
              <a:rPr lang="en-US" sz="2000" dirty="0"/>
              <a:t>by day 7 in 50%, by day 14 in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1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9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Viral shedding and infectiousness: lessons from contact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64" y="1567542"/>
            <a:ext cx="10515600" cy="4298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Repeat positives after testing negative</a:t>
            </a:r>
          </a:p>
          <a:p>
            <a:pPr lvl="1"/>
            <a:r>
              <a:rPr lang="en-US" dirty="0"/>
              <a:t>Positive RT-PCR tests for SARS-CoV-2 in patients following clinical improvement and negative results on two consecutive tests </a:t>
            </a:r>
          </a:p>
          <a:p>
            <a:pPr lvl="2"/>
            <a:r>
              <a:rPr lang="en-US" dirty="0"/>
              <a:t>occurred shortly after the negative tests</a:t>
            </a:r>
          </a:p>
          <a:p>
            <a:pPr lvl="2"/>
            <a:r>
              <a:rPr lang="en-US" dirty="0"/>
              <a:t>not associated with worsening symptoms</a:t>
            </a:r>
          </a:p>
          <a:p>
            <a:pPr lvl="2"/>
            <a:r>
              <a:rPr lang="en-US" dirty="0"/>
              <a:t>likely did not reflect reinfection</a:t>
            </a:r>
          </a:p>
          <a:p>
            <a:r>
              <a:rPr lang="en-US" dirty="0"/>
              <a:t>Korean study of “repeat positive cases”</a:t>
            </a:r>
          </a:p>
          <a:p>
            <a:pPr lvl="1"/>
            <a:r>
              <a:rPr lang="en-US" dirty="0"/>
              <a:t>Cases with positive viral RNA after being “discharged from isolation”</a:t>
            </a:r>
          </a:p>
          <a:p>
            <a:pPr lvl="1"/>
            <a:r>
              <a:rPr lang="en-US" dirty="0"/>
              <a:t>Investigated 285 (64%) of </a:t>
            </a:r>
            <a:r>
              <a:rPr lang="en-US" dirty="0" smtClean="0"/>
              <a:t>total </a:t>
            </a:r>
            <a:r>
              <a:rPr lang="en-US" dirty="0"/>
              <a:t>447 re-positive cases (as of 15 May)</a:t>
            </a:r>
          </a:p>
          <a:p>
            <a:pPr lvl="1"/>
            <a:r>
              <a:rPr lang="en-US" dirty="0" smtClean="0"/>
              <a:t>Virus </a:t>
            </a:r>
            <a:r>
              <a:rPr lang="en-US" dirty="0"/>
              <a:t>not isolated in cell culture</a:t>
            </a:r>
          </a:p>
          <a:p>
            <a:pPr lvl="1"/>
            <a:r>
              <a:rPr lang="en-US" dirty="0"/>
              <a:t>A total of 790 contacts (of the 285 cases) were identified (351=family; 439=others). </a:t>
            </a:r>
          </a:p>
          <a:p>
            <a:pPr lvl="1"/>
            <a:r>
              <a:rPr lang="en-US" dirty="0"/>
              <a:t>From the monitoring of contacts, no case that was newly confirmed from exposure during repeat-positive period alone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4146" y="6059368"/>
            <a:ext cx="809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KCDC.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https://www.cdc.go.kr/board/board.es?mid=a30402000000&amp;bid=0030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Summary: </a:t>
            </a:r>
            <a:r>
              <a:rPr lang="en-US" sz="3600" b="1" i="1" dirty="0">
                <a:latin typeface="+mn-lt"/>
              </a:rPr>
              <a:t>Guiding Principles </a:t>
            </a:r>
            <a:r>
              <a:rPr lang="en-US" sz="3600" b="1" dirty="0">
                <a:latin typeface="+mn-lt"/>
              </a:rPr>
              <a:t>for Infection Prevention Practice during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92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Close contact with large droplets </a:t>
            </a:r>
            <a:r>
              <a:rPr lang="en-US" sz="2400" dirty="0" smtClean="0"/>
              <a:t>from infected </a:t>
            </a:r>
            <a:r>
              <a:rPr lang="en-US" sz="2400" dirty="0"/>
              <a:t>individual</a:t>
            </a:r>
          </a:p>
          <a:p>
            <a:r>
              <a:rPr lang="en-US" sz="2400" dirty="0"/>
              <a:t>Potential role of fine aerosols created in close proximity to infected individual</a:t>
            </a:r>
          </a:p>
          <a:p>
            <a:r>
              <a:rPr lang="en-US" sz="2400" dirty="0"/>
              <a:t>Extensive surface contamination </a:t>
            </a:r>
            <a:r>
              <a:rPr lang="en-US" sz="2400" dirty="0" smtClean="0"/>
              <a:t>around infected patient in </a:t>
            </a:r>
            <a:r>
              <a:rPr lang="en-US" sz="2400" dirty="0"/>
              <a:t>hospital setting</a:t>
            </a:r>
          </a:p>
          <a:p>
            <a:r>
              <a:rPr lang="en-US" sz="2400" dirty="0"/>
              <a:t>Entry through mucous membranes</a:t>
            </a:r>
          </a:p>
          <a:p>
            <a:r>
              <a:rPr lang="en-US" sz="2400" i="1" dirty="0"/>
              <a:t>Airborne transmission over long distances unlikely</a:t>
            </a:r>
          </a:p>
          <a:p>
            <a:r>
              <a:rPr lang="en-US" sz="2400" dirty="0"/>
              <a:t>Individuals can be infected and asymptomatic or pre-symptomatic (i.e., shedding 1-2 days prior to symptom onset)</a:t>
            </a:r>
          </a:p>
          <a:p>
            <a:r>
              <a:rPr lang="en-US" sz="2400" dirty="0" smtClean="0"/>
              <a:t>Prolonged viral </a:t>
            </a:r>
            <a:r>
              <a:rPr lang="en-US" sz="2400" dirty="0"/>
              <a:t>RNA shedding </a:t>
            </a:r>
            <a:r>
              <a:rPr lang="en-US" sz="2400" dirty="0" smtClean="0"/>
              <a:t>~ </a:t>
            </a:r>
            <a:r>
              <a:rPr lang="en-US" sz="2400" dirty="0"/>
              <a:t>4-6 weeks</a:t>
            </a:r>
          </a:p>
          <a:p>
            <a:pPr lvl="1"/>
            <a:r>
              <a:rPr lang="en-US" dirty="0"/>
              <a:t>Viable virus recovery in cultures correlates with symptoms, not recovered past 9 days from symptom onset</a:t>
            </a:r>
          </a:p>
          <a:p>
            <a:pPr lvl="1"/>
            <a:r>
              <a:rPr lang="en-US" dirty="0"/>
              <a:t>Lack of secondary cases from those with prolonged shedding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1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3DD27-43EB-40D4-95F5-853002EF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78" y="239802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Infection Prevention Strategies</a:t>
            </a:r>
            <a:endParaRPr lang="en-US" sz="66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Key policies and practices based on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PPE</a:t>
            </a:r>
          </a:p>
          <a:p>
            <a:pPr lvl="1"/>
            <a:r>
              <a:rPr lang="en-US" dirty="0" smtClean="0"/>
              <a:t>Universal </a:t>
            </a:r>
            <a:r>
              <a:rPr lang="en-US" dirty="0"/>
              <a:t>masking</a:t>
            </a:r>
          </a:p>
          <a:p>
            <a:pPr lvl="1"/>
            <a:r>
              <a:rPr lang="en-US" dirty="0"/>
              <a:t>Expanded PPE </a:t>
            </a:r>
            <a:r>
              <a:rPr lang="en-US" dirty="0" smtClean="0"/>
              <a:t>– all patients, COVID-19 patients</a:t>
            </a:r>
            <a:endParaRPr lang="en-US" dirty="0"/>
          </a:p>
          <a:p>
            <a:r>
              <a:rPr lang="en-US" dirty="0" smtClean="0"/>
              <a:t>Evaluation </a:t>
            </a:r>
            <a:r>
              <a:rPr lang="en-US" dirty="0"/>
              <a:t>of patients with COVID-19 symptoms “Persons Under Investigation (PUI)”</a:t>
            </a:r>
          </a:p>
          <a:p>
            <a:r>
              <a:rPr lang="en-US" dirty="0"/>
              <a:t>Management of patients confirmed to have </a:t>
            </a:r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Duration of isolation precautions</a:t>
            </a:r>
            <a:endParaRPr lang="en-US" dirty="0"/>
          </a:p>
          <a:p>
            <a:r>
              <a:rPr lang="en-US" dirty="0"/>
              <a:t>Expanded testing for COVID-19 among asymptomatic patients</a:t>
            </a:r>
          </a:p>
          <a:p>
            <a:r>
              <a:rPr lang="en-US" dirty="0" smtClean="0"/>
              <a:t>Safety among colleagues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8953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Expanded PPE and Universal Masking Policy</a:t>
            </a:r>
          </a:p>
        </p:txBody>
      </p:sp>
    </p:spTree>
    <p:extLst>
      <p:ext uri="{BB962C8B-B14F-4D97-AF65-F5344CB8AC3E}">
        <p14:creationId xmlns:p14="http://schemas.microsoft.com/office/powerpoint/2010/main" val="41811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94CC-D139-4498-A285-D605A2E3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Traditional Model of Transmission of Respiratory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42CA-11D4-4557-ACAB-37A61BD77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37624"/>
            <a:ext cx="5181600" cy="3620376"/>
          </a:xfrm>
        </p:spPr>
        <p:txBody>
          <a:bodyPr/>
          <a:lstStyle/>
          <a:p>
            <a:r>
              <a:rPr lang="en-US" dirty="0"/>
              <a:t>Large respiratory droplets</a:t>
            </a:r>
          </a:p>
          <a:p>
            <a:pPr lvl="1"/>
            <a:r>
              <a:rPr lang="en-US" dirty="0"/>
              <a:t>&gt; 5-10 microns</a:t>
            </a:r>
          </a:p>
          <a:p>
            <a:pPr lvl="1"/>
            <a:r>
              <a:rPr lang="en-US" dirty="0"/>
              <a:t>Heavy and fall close to patient (within ~ 1 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3589F-3980-4F09-920D-408F4FC3A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237625"/>
            <a:ext cx="5181600" cy="3620375"/>
          </a:xfrm>
        </p:spPr>
        <p:txBody>
          <a:bodyPr/>
          <a:lstStyle/>
          <a:p>
            <a:r>
              <a:rPr lang="en-US" dirty="0"/>
              <a:t>Droplet nuclei or fine aerosols</a:t>
            </a:r>
          </a:p>
          <a:p>
            <a:pPr lvl="1"/>
            <a:r>
              <a:rPr lang="en-US" dirty="0"/>
              <a:t>&lt; 5 microns</a:t>
            </a:r>
          </a:p>
          <a:p>
            <a:pPr lvl="1"/>
            <a:r>
              <a:rPr lang="en-US" dirty="0"/>
              <a:t>Lighter and remain suspended in air for prolonged periods and transmitted over long distances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519-9459-422F-84A9-60E3A2763F85}"/>
              </a:ext>
            </a:extLst>
          </p:cNvPr>
          <p:cNvSpPr txBox="1"/>
          <p:nvPr/>
        </p:nvSpPr>
        <p:spPr>
          <a:xfrm>
            <a:off x="2170487" y="2202546"/>
            <a:ext cx="799633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Dichotomy between “droplet” and “airborne</a:t>
            </a:r>
          </a:p>
        </p:txBody>
      </p:sp>
    </p:spTree>
    <p:extLst>
      <p:ext uri="{BB962C8B-B14F-4D97-AF65-F5344CB8AC3E}">
        <p14:creationId xmlns:p14="http://schemas.microsoft.com/office/powerpoint/2010/main" val="4255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2" y="366249"/>
            <a:ext cx="10515600" cy="902958"/>
          </a:xfrm>
        </p:spPr>
        <p:txBody>
          <a:bodyPr>
            <a:normAutofit/>
          </a:bodyPr>
          <a:lstStyle/>
          <a:p>
            <a:r>
              <a:rPr lang="en-US" sz="4000" b="1" dirty="0"/>
              <a:t>COVID-19 Precautions Terminology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6212" y="1681163"/>
            <a:ext cx="3937724" cy="823912"/>
          </a:xfrm>
          <a:solidFill>
            <a:srgbClr val="CCEC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/>
              <a:t>AIRBORNE DROPLET &amp; CONTACT PRECAUTIONS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6212" y="2505076"/>
            <a:ext cx="3937724" cy="3684588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 Respirator (N-95, Elastomeric or PAPR)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Face shield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Gloves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Gowns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Keep door closed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Negative Pressure Room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63935" y="1681163"/>
            <a:ext cx="3815541" cy="823912"/>
          </a:xfrm>
          <a:solidFill>
            <a:srgbClr val="FFCC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/>
              <a:t>ENHANCED DROPLET &amp; CONTACT PRECAUTIONS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63935" y="2505076"/>
            <a:ext cx="3815541" cy="3684588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 Respirator (N-95, Elastomeric or PAPR)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Face shield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Gloves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Gowns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Keep door closed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Standard Room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279476" y="1681163"/>
            <a:ext cx="3815541" cy="823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4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1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9143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“</a:t>
            </a:r>
            <a:r>
              <a:rPr lang="en-US" b="0" i="1" dirty="0"/>
              <a:t>ELEVATED”</a:t>
            </a:r>
            <a:r>
              <a:rPr lang="en-US" i="1" dirty="0"/>
              <a:t> </a:t>
            </a:r>
            <a:r>
              <a:rPr lang="en-US" dirty="0"/>
              <a:t>PRECAUTIONS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7387" y="2505075"/>
            <a:ext cx="37876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Surgical Mask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Face shield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Gloves*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Gown*</a:t>
            </a:r>
          </a:p>
          <a:p>
            <a:r>
              <a:rPr lang="en-US" sz="2800" dirty="0"/>
              <a:t>*</a:t>
            </a:r>
            <a:r>
              <a:rPr lang="en-US" sz="2000" i="1" dirty="0"/>
              <a:t>As dictated by Standard Precautions e.g., when anticipating close contact with bodily fluid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Standard Room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Breaking down “airborne”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2787602"/>
            <a:ext cx="9941319" cy="3124658"/>
          </a:xfrm>
        </p:spPr>
        <p:txBody>
          <a:bodyPr anchor="ctr">
            <a:normAutofit fontScale="92500" lnSpcReduction="20000"/>
          </a:bodyPr>
          <a:lstStyle/>
          <a:p>
            <a:pPr lvl="1"/>
            <a:r>
              <a:rPr lang="en-US" sz="2600" dirty="0"/>
              <a:t>Respirator </a:t>
            </a:r>
          </a:p>
          <a:p>
            <a:pPr lvl="2"/>
            <a:r>
              <a:rPr lang="en-US" sz="2600" dirty="0"/>
              <a:t>P</a:t>
            </a:r>
            <a:r>
              <a:rPr lang="en-US" sz="2600" dirty="0" smtClean="0"/>
              <a:t>rotects </a:t>
            </a:r>
            <a:r>
              <a:rPr lang="en-US" sz="2600" dirty="0"/>
              <a:t>person close to patient inside room</a:t>
            </a:r>
          </a:p>
          <a:p>
            <a:pPr marL="914400" lvl="2" indent="0">
              <a:buNone/>
            </a:pPr>
            <a:endParaRPr lang="en-US" sz="2600" dirty="0"/>
          </a:p>
          <a:p>
            <a:pPr lvl="1"/>
            <a:r>
              <a:rPr lang="en-US" sz="2600" dirty="0"/>
              <a:t>Negative pressure/direct external exhaust </a:t>
            </a:r>
          </a:p>
          <a:p>
            <a:pPr lvl="2"/>
            <a:r>
              <a:rPr lang="en-US" sz="2600" dirty="0"/>
              <a:t>P</a:t>
            </a:r>
            <a:r>
              <a:rPr lang="en-US" sz="2600" dirty="0" smtClean="0"/>
              <a:t>rotects </a:t>
            </a:r>
            <a:r>
              <a:rPr lang="en-US" sz="2600" dirty="0"/>
              <a:t>those </a:t>
            </a:r>
            <a:r>
              <a:rPr lang="en-US" sz="2600" u="sng" dirty="0"/>
              <a:t>outside</a:t>
            </a:r>
            <a:r>
              <a:rPr lang="en-US" sz="2600" dirty="0"/>
              <a:t> the room not in </a:t>
            </a:r>
            <a:r>
              <a:rPr lang="en-US" sz="2600" dirty="0" smtClean="0"/>
              <a:t>PPE</a:t>
            </a:r>
          </a:p>
          <a:p>
            <a:pPr lvl="2"/>
            <a:r>
              <a:rPr lang="en-US" sz="2600" dirty="0" smtClean="0"/>
              <a:t>Prioritized for patients at high risk of </a:t>
            </a:r>
            <a:r>
              <a:rPr lang="en-US" sz="2600" b="1" dirty="0" smtClean="0"/>
              <a:t>aerosol-generating procedures </a:t>
            </a:r>
            <a:r>
              <a:rPr lang="en-US" sz="2600" dirty="0" smtClean="0"/>
              <a:t>e.g., intubation, </a:t>
            </a:r>
            <a:r>
              <a:rPr lang="en-US" sz="2600" dirty="0" err="1" smtClean="0"/>
              <a:t>extubation</a:t>
            </a:r>
            <a:r>
              <a:rPr lang="en-US" sz="2600" dirty="0" smtClean="0"/>
              <a:t>, positive pressure ventilation, bronchoscopy</a:t>
            </a:r>
            <a:endParaRPr lang="en-US" sz="2600" b="1" dirty="0"/>
          </a:p>
          <a:p>
            <a:pPr marL="914400" lvl="2" indent="0">
              <a:buNone/>
            </a:pPr>
            <a:endParaRPr lang="en-US" sz="2600" dirty="0"/>
          </a:p>
          <a:p>
            <a:pPr lvl="1"/>
            <a:r>
              <a:rPr lang="en-US" sz="2600" u="sng" dirty="0"/>
              <a:t>Keep door closed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Approach to Isolation Precautions for Persons Under </a:t>
            </a:r>
            <a:r>
              <a:rPr lang="en-US" b="1" dirty="0" smtClean="0">
                <a:latin typeface="+mn-lt"/>
              </a:rPr>
              <a:t>Investigation (PUI)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73313"/>
          </a:xfrm>
        </p:spPr>
        <p:txBody>
          <a:bodyPr/>
          <a:lstStyle/>
          <a:p>
            <a:r>
              <a:rPr lang="en-US" dirty="0"/>
              <a:t>Wide spectrum of illness and symptoms associated with COVID-19</a:t>
            </a:r>
          </a:p>
          <a:p>
            <a:r>
              <a:rPr lang="en-US" dirty="0"/>
              <a:t>Maintain low threshold to consider a patient COVID-19 PUI</a:t>
            </a:r>
          </a:p>
          <a:p>
            <a:r>
              <a:rPr lang="en-US" dirty="0"/>
              <a:t>Place patient in COVID-19 precautions</a:t>
            </a:r>
          </a:p>
          <a:p>
            <a:pPr marL="457200" lvl="1" indent="0">
              <a:buNone/>
            </a:pPr>
            <a:r>
              <a:rPr lang="en-US" dirty="0"/>
              <a:t>Airborne, droplet, and contact </a:t>
            </a:r>
            <a:r>
              <a:rPr lang="en-US" u="sng" dirty="0"/>
              <a:t>or</a:t>
            </a:r>
          </a:p>
          <a:p>
            <a:pPr marL="457200" lvl="1" indent="0">
              <a:buNone/>
            </a:pPr>
            <a:r>
              <a:rPr lang="en-US" dirty="0"/>
              <a:t>Enhanced droplet and contact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“Full” PPE including gown, gloves, respirator and eye protection, difference between airborne and enhanced is negative pressure room</a:t>
            </a:r>
          </a:p>
          <a:p>
            <a:pPr lvl="1"/>
            <a:r>
              <a:rPr lang="en-US" dirty="0"/>
              <a:t>Prioritize airborne/negative pressure room for patients requiring aerosol generating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3906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Acting on test results for PUIs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/>
          <a:lstStyle/>
          <a:p>
            <a:r>
              <a:rPr lang="en-US" dirty="0"/>
              <a:t>Patient tests positive: move to dedicated COVID unit/patient area when possible</a:t>
            </a:r>
          </a:p>
          <a:p>
            <a:r>
              <a:rPr lang="en-US" dirty="0"/>
              <a:t>Patient with initial negative test</a:t>
            </a:r>
          </a:p>
          <a:p>
            <a:pPr lvl="1"/>
            <a:r>
              <a:rPr lang="en-US" dirty="0"/>
              <a:t>High clinical suspicion for COVID-19?</a:t>
            </a:r>
          </a:p>
          <a:p>
            <a:pPr lvl="1"/>
            <a:r>
              <a:rPr lang="en-US" dirty="0"/>
              <a:t>Alternate diagnosis?</a:t>
            </a:r>
          </a:p>
          <a:p>
            <a:pPr lvl="2"/>
            <a:r>
              <a:rPr lang="en-US" dirty="0"/>
              <a:t>Consider ID consult to guide evaluation</a:t>
            </a:r>
          </a:p>
          <a:p>
            <a:pPr lvl="2"/>
            <a:r>
              <a:rPr lang="en-US" dirty="0"/>
              <a:t>Obtain lower respiratory sample whenever possible (sent to MDH)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Maintain PUI status while clinical suspicion remains and no other diagnosis</a:t>
            </a:r>
          </a:p>
        </p:txBody>
      </p:sp>
    </p:spTree>
    <p:extLst>
      <p:ext uri="{BB962C8B-B14F-4D97-AF65-F5344CB8AC3E}">
        <p14:creationId xmlns:p14="http://schemas.microsoft.com/office/powerpoint/2010/main" val="3977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85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Management of confirmed COVID-19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85" y="1278294"/>
            <a:ext cx="10515600" cy="4734767"/>
          </a:xfrm>
        </p:spPr>
        <p:txBody>
          <a:bodyPr/>
          <a:lstStyle/>
          <a:p>
            <a:r>
              <a:rPr lang="en-US" dirty="0" err="1"/>
              <a:t>Cohorted</a:t>
            </a:r>
            <a:r>
              <a:rPr lang="en-US" dirty="0"/>
              <a:t> in dedicated geographic patient area</a:t>
            </a:r>
          </a:p>
          <a:p>
            <a:pPr lvl="1"/>
            <a:r>
              <a:rPr lang="en-US" dirty="0"/>
              <a:t>Reduce staff and patient exposure to SARS-CoV2</a:t>
            </a:r>
          </a:p>
          <a:p>
            <a:r>
              <a:rPr lang="en-US" dirty="0"/>
              <a:t>Staff move between patients in same PPE</a:t>
            </a:r>
          </a:p>
          <a:p>
            <a:pPr lvl="1"/>
            <a:r>
              <a:rPr lang="en-US" dirty="0"/>
              <a:t>Hand hygiene and glove changes between patients</a:t>
            </a:r>
          </a:p>
          <a:p>
            <a:pPr lvl="1"/>
            <a:r>
              <a:rPr lang="en-US" dirty="0"/>
              <a:t>Reduce doffing opportunities and chance of self-contamination during doffing</a:t>
            </a:r>
          </a:p>
          <a:p>
            <a:pPr lvl="1"/>
            <a:r>
              <a:rPr lang="en-US" dirty="0"/>
              <a:t>Dedicated observer for PPE doffing at exit</a:t>
            </a:r>
          </a:p>
          <a:p>
            <a:pPr lvl="1"/>
            <a:r>
              <a:rPr lang="en-US" dirty="0" smtClean="0"/>
              <a:t>Conserve </a:t>
            </a:r>
            <a:r>
              <a:rPr lang="en-US" dirty="0"/>
              <a:t>PPE</a:t>
            </a:r>
          </a:p>
          <a:p>
            <a:r>
              <a:rPr lang="en-US" dirty="0" smtClean="0"/>
              <a:t>Use </a:t>
            </a:r>
            <a:r>
              <a:rPr lang="en-US" dirty="0"/>
              <a:t>of tele-monitoring</a:t>
            </a:r>
          </a:p>
          <a:p>
            <a:pPr lvl="1"/>
            <a:r>
              <a:rPr lang="en-US" dirty="0"/>
              <a:t>Minimize close patient contact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347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Duration of isolation precautions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472"/>
            <a:ext cx="9814560" cy="4686491"/>
          </a:xfrm>
        </p:spPr>
        <p:txBody>
          <a:bodyPr/>
          <a:lstStyle/>
          <a:p>
            <a:r>
              <a:rPr lang="en-US" dirty="0" smtClean="0"/>
              <a:t>Follow CDC “test-based” strategy</a:t>
            </a:r>
          </a:p>
          <a:p>
            <a:pPr lvl="1"/>
            <a:r>
              <a:rPr lang="en-US" dirty="0" smtClean="0"/>
              <a:t>Start testing at least 1 week from initial test AND improvement for 72 h</a:t>
            </a:r>
          </a:p>
          <a:p>
            <a:pPr lvl="1"/>
            <a:r>
              <a:rPr lang="en-US" dirty="0" smtClean="0"/>
              <a:t>When two consecutive tests at least 24 h apart negative, patient considered “COVID-19 Recovered”</a:t>
            </a:r>
          </a:p>
          <a:p>
            <a:r>
              <a:rPr lang="en-US" dirty="0" smtClean="0"/>
              <a:t>Patients can be moved out of dedicated COVID-19 patient area/COVID-19 precautions</a:t>
            </a:r>
          </a:p>
          <a:p>
            <a:pPr lvl="1"/>
            <a:r>
              <a:rPr lang="en-US" dirty="0" smtClean="0"/>
              <a:t>Continue droplet and contact precautions (medical face mask, eye protection plus gloves and gowns) for duration of hospital stay</a:t>
            </a:r>
          </a:p>
          <a:p>
            <a:pPr lvl="2"/>
            <a:r>
              <a:rPr lang="en-US" dirty="0" smtClean="0"/>
              <a:t>Accounts for uncertainty of prolonged viral shedding, particularly in critically ill and immunosuppressed patients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868419" y="430403"/>
            <a:ext cx="10930447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9" b="1" kern="1200">
                <a:solidFill>
                  <a:srgbClr val="C9223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sz="4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Enhancing Safety Among Patients: Universal Testing</a:t>
            </a:r>
            <a:endParaRPr lang="en-US" sz="4200" b="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272C31E8-CD27-456D-8C9A-2A8517AE9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195220"/>
              </p:ext>
            </p:extLst>
          </p:nvPr>
        </p:nvGraphicFramePr>
        <p:xfrm>
          <a:off x="868419" y="1889633"/>
          <a:ext cx="104534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9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6542" y="1274192"/>
            <a:ext cx="9662793" cy="538398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Asymptomatic patients do not need to be considered PUIs</a:t>
            </a:r>
          </a:p>
          <a:p>
            <a:pPr lvl="0">
              <a:lnSpc>
                <a:spcPct val="10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UMMS “Standard precautions” presume that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any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patient could be infected</a:t>
            </a:r>
          </a:p>
          <a:p>
            <a:pPr marL="487680" lvl="1" indent="-226696">
              <a:lnSpc>
                <a:spcPct val="100000"/>
              </a:lnSpc>
            </a:pPr>
            <a:r>
              <a:rPr lang="en-US" sz="2400" dirty="0">
                <a:latin typeface="+mn-lt"/>
              </a:rPr>
              <a:t>Use Standard Precautions in accordance with the UMMS Expanded Use of PPE Guidance </a:t>
            </a:r>
            <a:r>
              <a:rPr lang="en-US" sz="2400" dirty="0" smtClean="0">
                <a:latin typeface="+mn-lt"/>
              </a:rPr>
              <a:t>i.e</a:t>
            </a:r>
            <a:r>
              <a:rPr lang="en-US" sz="2400" dirty="0">
                <a:latin typeface="+mn-lt"/>
              </a:rPr>
              <a:t>., </a:t>
            </a:r>
            <a:r>
              <a:rPr lang="en-US" sz="2400" dirty="0" smtClean="0">
                <a:latin typeface="+mn-lt"/>
              </a:rPr>
              <a:t>mask </a:t>
            </a:r>
            <a:r>
              <a:rPr lang="en-US" sz="2400" dirty="0">
                <a:latin typeface="+mn-lt"/>
              </a:rPr>
              <a:t>and eye protection </a:t>
            </a:r>
            <a:r>
              <a:rPr lang="en-US" sz="2400" dirty="0" smtClean="0">
                <a:latin typeface="+mn-lt"/>
              </a:rPr>
              <a:t>pending </a:t>
            </a:r>
            <a:r>
              <a:rPr lang="en-US" sz="2400" dirty="0">
                <a:latin typeface="+mn-lt"/>
              </a:rPr>
              <a:t>test results.</a:t>
            </a:r>
          </a:p>
          <a:p>
            <a:pPr marL="487680" lvl="1" indent="-226696">
              <a:lnSpc>
                <a:spcPct val="100000"/>
              </a:lnSpc>
            </a:pPr>
            <a:r>
              <a:rPr lang="en-US" sz="2400" dirty="0">
                <a:latin typeface="+mn-lt"/>
              </a:rPr>
              <a:t>Appropriate PPE (i.e., respirator, eye protection, gowns, and gloves) should be worn during </a:t>
            </a:r>
            <a:r>
              <a:rPr lang="en-US" sz="2400" dirty="0" smtClean="0">
                <a:latin typeface="+mn-lt"/>
              </a:rPr>
              <a:t>nasopharyngeal</a:t>
            </a:r>
            <a:r>
              <a:rPr lang="en-US" sz="2400" dirty="0" smtClean="0">
                <a:latin typeface="+mn-lt"/>
              </a:rPr>
              <a:t> swab </a:t>
            </a:r>
            <a:r>
              <a:rPr lang="en-US" sz="2400" dirty="0">
                <a:latin typeface="+mn-lt"/>
              </a:rPr>
              <a:t>collection due to the potential for aerosol generation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487680" lvl="1" indent="-226696">
              <a:lnSpc>
                <a:spcPct val="100000"/>
              </a:lnSpc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The patient should wear a mask for source control while test is pending</a:t>
            </a:r>
            <a:endParaRPr lang="en-US" sz="2400" dirty="0">
              <a:latin typeface="+mn-lt"/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935103" y="513235"/>
            <a:ext cx="10964174" cy="663258"/>
          </a:xfrm>
          <a:prstGeom prst="rect">
            <a:avLst/>
          </a:prstGeom>
        </p:spPr>
        <p:txBody>
          <a:bodyPr vert="horz" lIns="109728" tIns="54864" rIns="109728" bIns="54864" rtlCol="0" anchor="ctr" anchorCtr="0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9" b="1" kern="1200">
                <a:solidFill>
                  <a:srgbClr val="C9223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64"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/>
              </a:rPr>
              <a:t>Universal Testing and Infection Prevention</a:t>
            </a:r>
            <a:endParaRPr lang="en-US" sz="3600" b="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10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929" y="193609"/>
            <a:ext cx="5477385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Enhancing Safety when interacting with colleagues</a:t>
            </a:r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662A033-AB5A-43ED-85B2-2CDDB1157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1491011"/>
            <a:ext cx="6439543" cy="5011816"/>
          </a:xfrm>
        </p:spPr>
        <p:txBody>
          <a:bodyPr vert="horz" lIns="91440" tIns="45720" rIns="91440" bIns="45720" rtlCol="0">
            <a:noAutofit/>
          </a:bodyPr>
          <a:lstStyle/>
          <a:p>
            <a:pPr marL="34287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Safety measures while amongst colleagues</a:t>
            </a:r>
          </a:p>
          <a:p>
            <a:pPr marL="10286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Social Distancing</a:t>
            </a:r>
          </a:p>
          <a:p>
            <a:pPr marL="10286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Universal masking</a:t>
            </a:r>
          </a:p>
          <a:p>
            <a:pPr marL="10286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Hand hygiene</a:t>
            </a:r>
          </a:p>
          <a:p>
            <a:pPr marL="10286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Temperature/symptom screening and not coming to work when sick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*High-risk activities*</a:t>
            </a:r>
          </a:p>
          <a:p>
            <a:pPr marL="11429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Breaks and meals</a:t>
            </a:r>
          </a:p>
          <a:p>
            <a:pPr marL="11429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Activities that require talking for prolonged periods in close quarters: hand-off/</a:t>
            </a:r>
            <a:r>
              <a:rPr lang="en-US" sz="2000" dirty="0" err="1">
                <a:latin typeface="+mn-lt"/>
                <a:cs typeface="+mn-cs"/>
              </a:rPr>
              <a:t>signout</a:t>
            </a:r>
            <a:r>
              <a:rPr lang="en-US" sz="2000" dirty="0">
                <a:latin typeface="+mn-lt"/>
                <a:cs typeface="+mn-cs"/>
              </a:rPr>
              <a:t>, sitting close and talking at workstations, rounds</a:t>
            </a:r>
          </a:p>
          <a:p>
            <a:pPr marL="1142954" lvl="1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Doffing PPE together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D6ABC-D4D3-41C2-8456-E614A34D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6465"/>
          <a:stretch/>
        </p:blipFill>
        <p:spPr>
          <a:xfrm>
            <a:off x="7277742" y="1001691"/>
            <a:ext cx="4391898" cy="45017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008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7508A-CA93-45E9-9AEC-91290D2F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dirty="0" smtClean="0"/>
          </a:p>
          <a:p>
            <a:pPr lvl="1"/>
            <a:r>
              <a:rPr lang="en-US" dirty="0" smtClean="0"/>
              <a:t>UMMS COVID-19 response website</a:t>
            </a:r>
          </a:p>
          <a:p>
            <a:pPr lvl="1"/>
            <a:r>
              <a:rPr lang="en-US" dirty="0" smtClean="0"/>
              <a:t>Clinical Practice Guidelines (Infection Prevention Chapter)</a:t>
            </a:r>
          </a:p>
          <a:p>
            <a:endParaRPr lang="en-US" dirty="0"/>
          </a:p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0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0BCE65-56A9-43FE-895D-0480288A0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24047"/>
          <a:stretch/>
        </p:blipFill>
        <p:spPr bwMode="auto">
          <a:xfrm>
            <a:off x="575814" y="223935"/>
            <a:ext cx="5153751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9DBE2-77F7-46A3-9597-5425F07E41CC}"/>
              </a:ext>
            </a:extLst>
          </p:cNvPr>
          <p:cNvSpPr txBox="1"/>
          <p:nvPr/>
        </p:nvSpPr>
        <p:spPr>
          <a:xfrm>
            <a:off x="5905296" y="4459262"/>
            <a:ext cx="62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Bourouiba</a:t>
            </a:r>
            <a:r>
              <a:rPr lang="en-US" sz="1600" dirty="0"/>
              <a:t>, JAMA 2020</a:t>
            </a:r>
          </a:p>
          <a:p>
            <a:r>
              <a:rPr lang="en-US" sz="1600" dirty="0"/>
              <a:t>Ian Mackay PhD. virologydownunder.com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i0.wp.com/virologydownunder.com/wp-content/uploads/2020/03/Particles-v12-2.png?fit=6770%2C6261&amp;ssl=1</a:t>
            </a:r>
            <a:r>
              <a:rPr lang="en-US" sz="1600" dirty="0" smtClean="0"/>
              <a:t>. Accessed May 20, 2020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359AF-4142-4C13-985E-40C45521F2E9}"/>
              </a:ext>
            </a:extLst>
          </p:cNvPr>
          <p:cNvSpPr txBox="1"/>
          <p:nvPr/>
        </p:nvSpPr>
        <p:spPr>
          <a:xfrm>
            <a:off x="6243487" y="865966"/>
            <a:ext cx="5480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Continuum </a:t>
            </a:r>
            <a:r>
              <a:rPr lang="en-US" sz="2400" dirty="0"/>
              <a:t>between droplet and airborne with </a:t>
            </a:r>
            <a:r>
              <a:rPr lang="en-US" sz="2400" dirty="0" smtClean="0"/>
              <a:t>aerosol-generating </a:t>
            </a:r>
            <a:r>
              <a:rPr lang="en-US" sz="2400" dirty="0"/>
              <a:t>procedures </a:t>
            </a:r>
            <a:r>
              <a:rPr lang="en-US" sz="2400" dirty="0" smtClean="0"/>
              <a:t>or </a:t>
            </a:r>
            <a:r>
              <a:rPr lang="en-US" sz="2400" dirty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droplets close to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Fine </a:t>
            </a:r>
            <a:r>
              <a:rPr lang="en-US" sz="2400" dirty="0" smtClean="0"/>
              <a:t>aerosols l</a:t>
            </a:r>
            <a:r>
              <a:rPr lang="en-US" sz="2200" dirty="0" smtClean="0"/>
              <a:t>and </a:t>
            </a:r>
            <a:r>
              <a:rPr lang="en-US" sz="2200" dirty="0"/>
              <a:t>farther </a:t>
            </a:r>
            <a:r>
              <a:rPr lang="en-US" sz="2200" dirty="0" smtClean="0"/>
              <a:t>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surface contamination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infection </a:t>
            </a:r>
            <a:r>
              <a:rPr lang="en-US" sz="2200" dirty="0"/>
              <a:t>over </a:t>
            </a:r>
            <a:r>
              <a:rPr lang="en-US" sz="2200" dirty="0" smtClean="0"/>
              <a:t>long distances?</a:t>
            </a:r>
          </a:p>
          <a:p>
            <a:endParaRPr lang="en-US" sz="2200" dirty="0"/>
          </a:p>
          <a:p>
            <a:endParaRPr lang="en-US" sz="2400" dirty="0"/>
          </a:p>
        </p:txBody>
      </p:sp>
      <p:pic>
        <p:nvPicPr>
          <p:cNvPr id="11" name="New picture">
            <a:extLst>
              <a:ext uri="{FF2B5EF4-FFF2-40B4-BE49-F238E27FC236}">
                <a16:creationId xmlns:a16="http://schemas.microsoft.com/office/drawing/2014/main" id="{4B354CBE-4A72-4CDD-B5FC-0E09A12E3D0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4139"/>
          <a:stretch/>
        </p:blipFill>
        <p:spPr bwMode="auto">
          <a:xfrm>
            <a:off x="1032588" y="3797559"/>
            <a:ext cx="3800670" cy="245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24" y="304328"/>
            <a:ext cx="10908620" cy="65537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Is airborne spread a major mode of transmission for COVID-19?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4" y="1220734"/>
            <a:ext cx="10221727" cy="4556852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SARS CoV-2 nucleic acid and viable virus (less often) found in air samples</a:t>
            </a:r>
          </a:p>
          <a:p>
            <a:pPr lvl="1"/>
            <a:r>
              <a:rPr lang="en-US" sz="2200" dirty="0" smtClean="0"/>
              <a:t>Review </a:t>
            </a:r>
            <a:r>
              <a:rPr lang="en-US" sz="2200" dirty="0"/>
              <a:t>attack rate and R0: </a:t>
            </a:r>
          </a:p>
          <a:p>
            <a:pPr lvl="2">
              <a:buFont typeface="Calibri Light" panose="020F0302020204030204" pitchFamily="34" charset="0"/>
              <a:buChar char="‐"/>
            </a:pPr>
            <a:r>
              <a:rPr lang="en-US" sz="2160" dirty="0"/>
              <a:t>Attack rate: proportion of susceptible contacts of a case that become infected</a:t>
            </a:r>
          </a:p>
          <a:p>
            <a:pPr lvl="2">
              <a:buFont typeface="Calibri Light" panose="020F0302020204030204" pitchFamily="34" charset="0"/>
              <a:buChar char="‐"/>
            </a:pPr>
            <a:r>
              <a:rPr lang="en-US" sz="2160" dirty="0"/>
              <a:t>Reproductive number (R0): average # of secondary cases from a single case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39997"/>
              </p:ext>
            </p:extLst>
          </p:nvPr>
        </p:nvGraphicFramePr>
        <p:xfrm>
          <a:off x="2101049" y="2759213"/>
          <a:ext cx="7167902" cy="25653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693">
                  <a:extLst>
                    <a:ext uri="{9D8B030D-6E8A-4147-A177-3AD203B41FA5}">
                      <a16:colId xmlns:a16="http://schemas.microsoft.com/office/drawing/2014/main" val="4201043842"/>
                    </a:ext>
                  </a:extLst>
                </a:gridCol>
                <a:gridCol w="2060655">
                  <a:extLst>
                    <a:ext uri="{9D8B030D-6E8A-4147-A177-3AD203B41FA5}">
                      <a16:colId xmlns:a16="http://schemas.microsoft.com/office/drawing/2014/main" val="4196980420"/>
                    </a:ext>
                  </a:extLst>
                </a:gridCol>
                <a:gridCol w="2226554">
                  <a:extLst>
                    <a:ext uri="{9D8B030D-6E8A-4147-A177-3AD203B41FA5}">
                      <a16:colId xmlns:a16="http://schemas.microsoft.com/office/drawing/2014/main" val="3524640768"/>
                    </a:ext>
                  </a:extLst>
                </a:gridCol>
              </a:tblGrid>
              <a:tr h="65379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Infection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Attack rate (household)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R0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44211"/>
                  </a:ext>
                </a:extLst>
              </a:tr>
              <a:tr h="477880">
                <a:tc>
                  <a:txBody>
                    <a:bodyPr/>
                    <a:lstStyle/>
                    <a:p>
                      <a:r>
                        <a:rPr lang="en-US" sz="1900" b="0" dirty="0"/>
                        <a:t>Measles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&gt; 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12-18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8350646"/>
                  </a:ext>
                </a:extLst>
              </a:tr>
              <a:tr h="477880">
                <a:tc>
                  <a:txBody>
                    <a:bodyPr/>
                    <a:lstStyle/>
                    <a:p>
                      <a:r>
                        <a:rPr lang="en-US" sz="1900" b="0" dirty="0"/>
                        <a:t>Varicella (chicken-pox)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85%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342299"/>
                  </a:ext>
                </a:extLst>
              </a:tr>
              <a:tr h="477880">
                <a:tc>
                  <a:txBody>
                    <a:bodyPr/>
                    <a:lstStyle/>
                    <a:p>
                      <a:r>
                        <a:rPr lang="en-US" sz="1900" b="0" dirty="0"/>
                        <a:t>TB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&gt; 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10 per year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5489513"/>
                  </a:ext>
                </a:extLst>
              </a:tr>
              <a:tr h="477880">
                <a:tc>
                  <a:txBody>
                    <a:bodyPr/>
                    <a:lstStyle/>
                    <a:p>
                      <a:r>
                        <a:rPr lang="en-US" sz="1900" b="0" dirty="0"/>
                        <a:t>COVID-19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2.3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91872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7018" y="5832869"/>
            <a:ext cx="2725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Burke MMWR 2020</a:t>
            </a:r>
          </a:p>
          <a:p>
            <a:r>
              <a:rPr lang="en-US" sz="1400" dirty="0"/>
              <a:t>Zhang </a:t>
            </a:r>
            <a:r>
              <a:rPr lang="en-US" sz="1400" dirty="0" err="1"/>
              <a:t>Int</a:t>
            </a:r>
            <a:r>
              <a:rPr lang="en-US" sz="1400" dirty="0"/>
              <a:t> J Infect Dis 2020</a:t>
            </a:r>
          </a:p>
          <a:p>
            <a:r>
              <a:rPr lang="en-US" sz="1400" dirty="0"/>
              <a:t>CDC Yellow Book</a:t>
            </a:r>
          </a:p>
        </p:txBody>
      </p:sp>
    </p:spTree>
    <p:extLst>
      <p:ext uri="{BB962C8B-B14F-4D97-AF65-F5344CB8AC3E}">
        <p14:creationId xmlns:p14="http://schemas.microsoft.com/office/powerpoint/2010/main" val="29231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Where are the biggest outbreaks/clusters?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711952" cy="480536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Meat packing</a:t>
            </a:r>
          </a:p>
          <a:p>
            <a:pPr lvl="1" fontAlgn="base"/>
            <a:r>
              <a:rPr lang="en-US" dirty="0"/>
              <a:t>Workers in tight spaces communicate over loud machinery</a:t>
            </a:r>
          </a:p>
          <a:p>
            <a:pPr lvl="1" fontAlgn="base"/>
            <a:r>
              <a:rPr lang="en-US" dirty="0"/>
              <a:t>Outbreaks in 115 facilities in 23 states, 5000+ workers infected</a:t>
            </a:r>
          </a:p>
          <a:p>
            <a:pPr fontAlgn="base"/>
            <a:r>
              <a:rPr lang="en-US" dirty="0"/>
              <a:t>Nursing homes, prisons, behavioral health units</a:t>
            </a:r>
          </a:p>
          <a:p>
            <a:pPr lvl="1" fontAlgn="base"/>
            <a:r>
              <a:rPr lang="en-US" dirty="0"/>
              <a:t>Congregant living</a:t>
            </a:r>
          </a:p>
          <a:p>
            <a:pPr lvl="1" fontAlgn="base"/>
            <a:r>
              <a:rPr lang="en-US" dirty="0"/>
              <a:t>“asymptomatic spread” vs. inability to elicit or recognize </a:t>
            </a:r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88352" y="1371600"/>
            <a:ext cx="3965448" cy="480536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Cruise ship</a:t>
            </a:r>
          </a:p>
          <a:p>
            <a:pPr fontAlgn="base"/>
            <a:r>
              <a:rPr lang="en-US" dirty="0"/>
              <a:t>Churches, synagogues, mosques</a:t>
            </a:r>
          </a:p>
          <a:p>
            <a:pPr fontAlgn="base"/>
            <a:r>
              <a:rPr lang="en-US" dirty="0"/>
              <a:t>Call center</a:t>
            </a:r>
          </a:p>
          <a:p>
            <a:pPr fontAlgn="base"/>
            <a:r>
              <a:rPr lang="en-US" dirty="0"/>
              <a:t>Weddings and funerals</a:t>
            </a:r>
          </a:p>
          <a:p>
            <a:pPr fontAlgn="base"/>
            <a:r>
              <a:rPr lang="en-US" dirty="0"/>
              <a:t>Restaurants</a:t>
            </a:r>
          </a:p>
          <a:p>
            <a:pPr fontAlgn="base"/>
            <a:r>
              <a:rPr lang="en-US" dirty="0"/>
              <a:t>Barber shops</a:t>
            </a:r>
          </a:p>
          <a:p>
            <a:pPr fontAlgn="base"/>
            <a:r>
              <a:rPr lang="en-US" dirty="0"/>
              <a:t>Conferences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9420" y="5805576"/>
            <a:ext cx="1116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https://en.wikipedia.org/wiki/Impact_of_the_COVID-19_pandemic_on_the_meat_industry_in_the_United_States</a:t>
            </a:r>
            <a:endParaRPr lang="en-US" dirty="0"/>
          </a:p>
          <a:p>
            <a:r>
              <a:rPr lang="en-US" dirty="0"/>
              <a:t>Community Transmission of SARS-CoV-2 at Two Family Gatherings—Chicago, Illinois, February–March 2020.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www.cdc.gov/mmwr/volumes/69/wr/mm6915e1.htm</a:t>
            </a:r>
            <a:r>
              <a:rPr lang="en-US" dirty="0" smtClean="0"/>
              <a:t>. Accessed May 20,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050" y="881688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300" b="1" dirty="0"/>
              <a:t>Outbreak in restaurant in Guangzhou, China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2368645"/>
            <a:ext cx="5198458" cy="3833199"/>
          </a:xfrm>
        </p:spPr>
        <p:txBody>
          <a:bodyPr anchor="ctr">
            <a:noAutofit/>
          </a:bodyPr>
          <a:lstStyle/>
          <a:p>
            <a:r>
              <a:rPr lang="en-US" sz="1800" dirty="0"/>
              <a:t>Infected index case (A1) had dinner with 9 </a:t>
            </a:r>
            <a:r>
              <a:rPr lang="en-US" sz="1800" dirty="0" smtClean="0"/>
              <a:t>friends</a:t>
            </a:r>
          </a:p>
          <a:p>
            <a:pPr lvl="1"/>
            <a:r>
              <a:rPr lang="en-US" sz="1800" dirty="0" smtClean="0"/>
              <a:t>1 </a:t>
            </a:r>
            <a:r>
              <a:rPr lang="en-US" sz="1800" dirty="0"/>
              <a:t>to 1.5 hours</a:t>
            </a:r>
          </a:p>
          <a:p>
            <a:pPr lvl="1"/>
            <a:r>
              <a:rPr lang="en-US" sz="1800" dirty="0"/>
              <a:t>Airflow was from right to left</a:t>
            </a:r>
          </a:p>
          <a:p>
            <a:r>
              <a:rPr lang="en-US" sz="1800" dirty="0"/>
              <a:t>Secondary infections occurred as follows:</a:t>
            </a:r>
          </a:p>
          <a:p>
            <a:pPr lvl="1"/>
            <a:r>
              <a:rPr lang="en-US" sz="1800" dirty="0"/>
              <a:t>~ 50% of A1’s table</a:t>
            </a:r>
          </a:p>
          <a:p>
            <a:pPr lvl="1"/>
            <a:r>
              <a:rPr lang="en-US" sz="1800" dirty="0"/>
              <a:t>~ 75% of the people on the adjacent downwind table (B) infected</a:t>
            </a:r>
          </a:p>
          <a:p>
            <a:pPr lvl="1"/>
            <a:r>
              <a:rPr lang="en-US" sz="1800" dirty="0"/>
              <a:t>2 of 7 people on the upwind table (table C) infected</a:t>
            </a:r>
          </a:p>
          <a:p>
            <a:pPr lvl="1"/>
            <a:r>
              <a:rPr lang="en-US" sz="1800" dirty="0"/>
              <a:t>No one at tables E or F became infected</a:t>
            </a:r>
          </a:p>
          <a:p>
            <a:pPr lvl="2"/>
            <a:r>
              <a:rPr lang="en-US" sz="1800" dirty="0"/>
              <a:t>Were out of the main airflow from the air conditioner on the right to the exhaust fan on the left of the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90" r="1" b="1666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35521" y="6487494"/>
            <a:ext cx="68680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Lu et al, MMWR. </a:t>
            </a:r>
            <a:r>
              <a:rPr lang="en-US" sz="1600" dirty="0">
                <a:hlinkClick r:id="rId3"/>
              </a:rPr>
              <a:t>https://wwwnc.cdc.gov/eid/article/26/7/20-0764-f1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92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93" y="679268"/>
            <a:ext cx="4928291" cy="1035781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Coronavirus Disease Outbreak in Call Center, South Korea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25" y="2373391"/>
            <a:ext cx="5489242" cy="4006473"/>
          </a:xfrm>
        </p:spPr>
        <p:txBody>
          <a:bodyPr anchor="ctr">
            <a:noAutofit/>
          </a:bodyPr>
          <a:lstStyle/>
          <a:p>
            <a:r>
              <a:rPr lang="en-US" sz="2000" dirty="0"/>
              <a:t>A single infected employee on the 11th floor of call center building</a:t>
            </a:r>
          </a:p>
          <a:p>
            <a:r>
              <a:rPr lang="en-US" sz="2000" dirty="0"/>
              <a:t>Of 216 employees on 11th floor (1143 total in building), 94 became infected (44%: blue chairs, all but 2 became symptomatic)</a:t>
            </a:r>
          </a:p>
          <a:p>
            <a:pPr lvl="1"/>
            <a:r>
              <a:rPr lang="en-US" sz="2000" dirty="0" smtClean="0"/>
              <a:t>Predominantly </a:t>
            </a:r>
            <a:r>
              <a:rPr lang="en-US" sz="2000" dirty="0"/>
              <a:t>on one </a:t>
            </a:r>
            <a:r>
              <a:rPr lang="en-US" sz="2000" dirty="0" smtClean="0"/>
              <a:t>side</a:t>
            </a:r>
          </a:p>
          <a:p>
            <a:pPr lvl="1"/>
            <a:r>
              <a:rPr lang="en-US" sz="2000" dirty="0"/>
              <a:t>3 additional people on other floors of the building</a:t>
            </a:r>
          </a:p>
          <a:p>
            <a:pPr lvl="1"/>
            <a:r>
              <a:rPr lang="en-US" sz="2000" dirty="0" smtClean="0"/>
              <a:t>Supports r</a:t>
            </a:r>
            <a:r>
              <a:rPr lang="en-US" sz="2000" dirty="0" smtClean="0"/>
              <a:t>espiratory </a:t>
            </a:r>
            <a:r>
              <a:rPr lang="en-US" sz="2000" dirty="0"/>
              <a:t>droplet and fomite exposure   </a:t>
            </a:r>
          </a:p>
          <a:p>
            <a:pPr lvl="1"/>
            <a:r>
              <a:rPr lang="en-US" sz="2000" dirty="0"/>
              <a:t>Highlights importance of co-location in enclosed space for prolonged </a:t>
            </a:r>
            <a:r>
              <a:rPr lang="en-US" sz="2000" dirty="0" smtClean="0"/>
              <a:t>period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77" r="9808" b="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AC6DFF5-C8BA-418F-94D7-6B138655159F}"/>
              </a:ext>
            </a:extLst>
          </p:cNvPr>
          <p:cNvSpPr txBox="1"/>
          <p:nvPr/>
        </p:nvSpPr>
        <p:spPr>
          <a:xfrm>
            <a:off x="8045681" y="6475368"/>
            <a:ext cx="4565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Park, </a:t>
            </a:r>
            <a:r>
              <a:rPr lang="en-US" sz="1600" dirty="0" err="1"/>
              <a:t>Emerg</a:t>
            </a:r>
            <a:r>
              <a:rPr lang="en-US" sz="1600" dirty="0"/>
              <a:t> Infect Dis 2020</a:t>
            </a:r>
          </a:p>
        </p:txBody>
      </p:sp>
    </p:spTree>
    <p:extLst>
      <p:ext uri="{BB962C8B-B14F-4D97-AF65-F5344CB8AC3E}">
        <p14:creationId xmlns:p14="http://schemas.microsoft.com/office/powerpoint/2010/main" val="38582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Closer look into the Diamond Princess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2216810"/>
            <a:ext cx="9767110" cy="367712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Collected daily number of 197 symptomatic cases, and of the 146 passenger cases in two categories</a:t>
            </a:r>
          </a:p>
          <a:p>
            <a:pPr lvl="1"/>
            <a:r>
              <a:rPr lang="en-US" sz="2000" dirty="0"/>
              <a:t>Those who stayed and did not stay in the same stateroom</a:t>
            </a:r>
          </a:p>
          <a:p>
            <a:r>
              <a:rPr lang="en-US" sz="2200" dirty="0"/>
              <a:t>Quarantine details and the ship's 14-day itinerary</a:t>
            </a:r>
          </a:p>
          <a:p>
            <a:r>
              <a:rPr lang="en-US" sz="2200" dirty="0"/>
              <a:t>Searched websites of national/local health authority along the cruise routes and local news for locally confirmed cases associated with the ship</a:t>
            </a:r>
          </a:p>
          <a:p>
            <a:r>
              <a:rPr lang="en-US" sz="2200" dirty="0"/>
              <a:t>Obtained the design of air conditioning and sewage treatment</a:t>
            </a:r>
          </a:p>
          <a:p>
            <a:r>
              <a:rPr lang="en-US" sz="2200" dirty="0"/>
              <a:t>Estimated dates of infection from epidemic curve and compared with the start of on-board quarantine (Feb 5)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DC releases report on coronavirus outbreak on Diamond Princess ...">
            <a:extLst>
              <a:ext uri="{FF2B5EF4-FFF2-40B4-BE49-F238E27FC236}">
                <a16:creationId xmlns:a16="http://schemas.microsoft.com/office/drawing/2014/main" id="{D86C07B0-EFB9-4E72-B4B8-5B5665AF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74" y="52136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2486</Words>
  <Application>Microsoft Office PowerPoint</Application>
  <PresentationFormat>Widescreen</PresentationFormat>
  <Paragraphs>368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SARS-CoV2 Transmission Dynamics and Infection Prevention Strategies </vt:lpstr>
      <vt:lpstr>Outline</vt:lpstr>
      <vt:lpstr>Traditional Model of Transmission of Respiratory Pathogens</vt:lpstr>
      <vt:lpstr>PowerPoint Presentation</vt:lpstr>
      <vt:lpstr>Is airborne spread a major mode of transmission for COVID-19?</vt:lpstr>
      <vt:lpstr>Where are the biggest outbreaks/clusters? </vt:lpstr>
      <vt:lpstr>Outbreak in restaurant in Guangzhou, China  </vt:lpstr>
      <vt:lpstr> Coronavirus Disease Outbreak in Call Center, South Korea </vt:lpstr>
      <vt:lpstr>Closer look into the Diamond Princess experiment</vt:lpstr>
      <vt:lpstr>Diamond Princess study</vt:lpstr>
      <vt:lpstr>PowerPoint Presentation</vt:lpstr>
      <vt:lpstr>Transmission Summary</vt:lpstr>
      <vt:lpstr>Transmission to HCP</vt:lpstr>
      <vt:lpstr>HCP infection Literature</vt:lpstr>
      <vt:lpstr>HCP contamination Literature </vt:lpstr>
      <vt:lpstr>HCP contamination Literature </vt:lpstr>
      <vt:lpstr>Contamination during PPE doffing</vt:lpstr>
      <vt:lpstr>Respiratory Protection and Use of Masks</vt:lpstr>
      <vt:lpstr>Mask Terminology and Uses</vt:lpstr>
      <vt:lpstr>Masking for Universal Source Control</vt:lpstr>
      <vt:lpstr>Masks as PPE: Medical face mask vs. Respirator</vt:lpstr>
      <vt:lpstr>Respirator Types</vt:lpstr>
      <vt:lpstr>Duration of SARS-CoV-2 Viral Shedding</vt:lpstr>
      <vt:lpstr>Duration of viral shedding</vt:lpstr>
      <vt:lpstr>Viral shedding and infectiousness: lessons from contact tracing</vt:lpstr>
      <vt:lpstr>Summary: Guiding Principles for Infection Prevention Practice during COVID-19</vt:lpstr>
      <vt:lpstr>Infection Prevention Strategies</vt:lpstr>
      <vt:lpstr>Key policies and practices based on guiding principles</vt:lpstr>
      <vt:lpstr>Expanded PPE and Universal Masking Policy</vt:lpstr>
      <vt:lpstr>COVID-19 Precautions Terminology</vt:lpstr>
      <vt:lpstr>Breaking down “airborne” precautions</vt:lpstr>
      <vt:lpstr>Approach to Isolation Precautions for Persons Under Investigation (PUI)</vt:lpstr>
      <vt:lpstr>Acting on test results for PUIs</vt:lpstr>
      <vt:lpstr>Management of confirmed COVID-19 patients</vt:lpstr>
      <vt:lpstr>Duration of isolation precautions</vt:lpstr>
      <vt:lpstr>Enhancing Safety Among Patients: Universal Testing</vt:lpstr>
      <vt:lpstr>Universal Testing and Infection Prevention</vt:lpstr>
      <vt:lpstr>Enhancing Safety when interacting with colleagues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SARS-CoV2 Transmission Dynamics and Infection Prevention Strategies</dc:title>
  <dc:creator>Leekha, Surbhi</dc:creator>
  <cp:lastModifiedBy>Surbhi Leekha</cp:lastModifiedBy>
  <cp:revision>30</cp:revision>
  <dcterms:created xsi:type="dcterms:W3CDTF">2020-05-27T21:26:45Z</dcterms:created>
  <dcterms:modified xsi:type="dcterms:W3CDTF">2020-05-28T15:30:28Z</dcterms:modified>
</cp:coreProperties>
</file>